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</p:sldMasterIdLst>
  <p:notesMasterIdLst>
    <p:notesMasterId r:id="rId29"/>
  </p:notesMasterIdLst>
  <p:sldIdLst>
    <p:sldId id="256" r:id="rId12"/>
    <p:sldId id="258" r:id="rId13"/>
    <p:sldId id="257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yna Rosiak" userId="944ca42667d02c11" providerId="LiveId" clId="{252FEC6A-DA3D-4FAA-B056-E4AEAF1201D0}"/>
    <pc:docChg chg="modSld sldOrd">
      <pc:chgData name="Justyna Rosiak" userId="944ca42667d02c11" providerId="LiveId" clId="{252FEC6A-DA3D-4FAA-B056-E4AEAF1201D0}" dt="2023-07-14T07:55:50.980" v="1"/>
      <pc:docMkLst>
        <pc:docMk/>
      </pc:docMkLst>
      <pc:sldChg chg="modNotes">
        <pc:chgData name="Justyna Rosiak" userId="944ca42667d02c11" providerId="LiveId" clId="{252FEC6A-DA3D-4FAA-B056-E4AEAF1201D0}" dt="2023-07-14T07:55:50.980" v="1"/>
        <pc:sldMkLst>
          <pc:docMk/>
          <pc:sldMk cId="0" sldId="257"/>
        </pc:sldMkLst>
      </pc:sldChg>
      <pc:sldChg chg="ord">
        <pc:chgData name="Justyna Rosiak" userId="944ca42667d02c11" providerId="LiveId" clId="{252FEC6A-DA3D-4FAA-B056-E4AEAF1201D0}" dt="2023-07-14T07:55:50.980" v="1"/>
        <pc:sldMkLst>
          <pc:docMk/>
          <pc:sldMk cId="0" sldId="25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ysClr val="windowText" lastClr="000000"/>
              </a:solidFill>
            </a:rPr>
            <a:t>Emma</a:t>
          </a:r>
          <a:endParaRPr lang="en-GB" sz="2800" b="0" noProof="0" dirty="0">
            <a:solidFill>
              <a:sysClr val="windowText" lastClr="000000"/>
            </a:solidFill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 rtlCol="0"/>
        <a:lstStyle/>
        <a:p>
          <a:pPr rtl="0"/>
          <a:endParaRPr lang="en-GB" noProof="0" dirty="0"/>
        </a:p>
      </dgm:t>
    </dgm:pt>
    <dgm:pt modelId="{D868EA7F-D868-4231-86D5-66D9B2DF2F62}" type="sibTrans" cxnId="{E6EDE7CF-5B3F-4E2C-99EE-D5462F0EC9CE}">
      <dgm:prSet/>
      <dgm:spPr/>
      <dgm:t>
        <a:bodyPr rtlCol="0"/>
        <a:lstStyle/>
        <a:p>
          <a:pPr rtl="0"/>
          <a:endParaRPr lang="en-GB" noProof="0" dirty="0"/>
        </a:p>
      </dgm:t>
    </dgm:pt>
    <dgm:pt modelId="{1E293C9C-50F7-4DF0-A45F-EF6AA41E15B2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chemeClr val="tx1"/>
              </a:solidFill>
            </a:rPr>
            <a:t>Justyna</a:t>
          </a:r>
          <a:endParaRPr lang="en-GB" sz="1600" b="0" noProof="0" dirty="0">
            <a:solidFill>
              <a:schemeClr val="tx1"/>
            </a:solidFill>
            <a:latin typeface="+mn-lt"/>
          </a:endParaRPr>
        </a:p>
      </dgm:t>
    </dgm:pt>
    <dgm:pt modelId="{04936CC5-1B2F-4620-ABDF-F195956C3F4A}" type="parTrans" cxnId="{A7E7000F-0D10-4D88-844F-C9CB2A6A39DA}">
      <dgm:prSet/>
      <dgm:spPr/>
      <dgm:t>
        <a:bodyPr rtlCol="0"/>
        <a:lstStyle/>
        <a:p>
          <a:pPr rtl="0"/>
          <a:endParaRPr lang="en-GB" noProof="0" dirty="0"/>
        </a:p>
      </dgm:t>
    </dgm:pt>
    <dgm:pt modelId="{E019F05B-61F4-4915-9D10-5D6F328EA591}" type="sibTrans" cxnId="{A7E7000F-0D10-4D88-844F-C9CB2A6A39DA}">
      <dgm:prSet/>
      <dgm:spPr/>
      <dgm:t>
        <a:bodyPr rtlCol="0"/>
        <a:lstStyle/>
        <a:p>
          <a:pPr rtl="0"/>
          <a:endParaRPr lang="en-GB" noProof="0" dirty="0"/>
        </a:p>
      </dgm:t>
    </dgm:pt>
    <dgm:pt modelId="{DA3F2F2F-B5A8-4CFD-ABCE-1BC48CD913AF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chemeClr val="tx1"/>
              </a:solidFill>
            </a:rPr>
            <a:t>Louise</a:t>
          </a:r>
          <a:endParaRPr lang="en-GB" sz="1600" b="0" noProof="0" dirty="0">
            <a:solidFill>
              <a:schemeClr val="tx1"/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 rtlCol="0"/>
        <a:lstStyle/>
        <a:p>
          <a:pPr rtl="0"/>
          <a:endParaRPr lang="en-GB" noProof="0" dirty="0"/>
        </a:p>
      </dgm:t>
    </dgm:pt>
    <dgm:pt modelId="{038FE749-6004-418E-86C7-7C1B1D7930F4}" type="sibTrans" cxnId="{307321D6-32A9-4F29-A35B-8328C6417311}">
      <dgm:prSet/>
      <dgm:spPr/>
      <dgm:t>
        <a:bodyPr rtlCol="0"/>
        <a:lstStyle/>
        <a:p>
          <a:pPr rtl="0"/>
          <a:endParaRPr lang="en-GB" noProof="0" dirty="0"/>
        </a:p>
      </dgm:t>
    </dgm:pt>
    <dgm:pt modelId="{B2F9B3BC-1849-4A4A-BBE4-752B9B492C76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chemeClr val="tx1"/>
              </a:solidFill>
            </a:rPr>
            <a:t>Tom</a:t>
          </a:r>
          <a:endParaRPr lang="en-GB" sz="1600" b="0" noProof="0" dirty="0">
            <a:solidFill>
              <a:schemeClr val="tx1"/>
            </a:solidFill>
            <a:latin typeface="+mn-lt"/>
          </a:endParaRPr>
        </a:p>
      </dgm:t>
    </dgm:pt>
    <dgm:pt modelId="{48FD486C-824F-4590-8CFC-BC1053E533DD}" type="parTrans" cxnId="{BB48F2B9-3F80-43D5-9223-76526A774C2D}">
      <dgm:prSet/>
      <dgm:spPr/>
      <dgm:t>
        <a:bodyPr rtlCol="0"/>
        <a:lstStyle/>
        <a:p>
          <a:pPr rtl="0"/>
          <a:endParaRPr lang="en-GB" noProof="0" dirty="0"/>
        </a:p>
      </dgm:t>
    </dgm:pt>
    <dgm:pt modelId="{2946CE56-B018-4C0E-918D-0B36D170024F}" type="sibTrans" cxnId="{BB48F2B9-3F80-43D5-9223-76526A774C2D}">
      <dgm:prSet/>
      <dgm:spPr/>
      <dgm:t>
        <a:bodyPr rtlCol="0"/>
        <a:lstStyle/>
        <a:p>
          <a:pPr rtl="0"/>
          <a:endParaRPr lang="en-GB" noProof="0" dirty="0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17872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198ACE8E-34F4-43E6-BB2E-1809B1CC58DC}">
      <dgm:prSet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b="0" i="0" u="none" noProof="0" dirty="0"/>
            <a:t>FRIDAY</a:t>
          </a:r>
        </a:p>
        <a:p>
          <a:pPr algn="l" rtl="0"/>
          <a:r>
            <a:rPr lang="en-GB" b="0" i="0" u="none" noProof="0" dirty="0"/>
            <a:t>Familiarisation with the project brief, Trello set up, agreeing team rules for smooth progress and timeframe for the project, tasks division for the weekend.  </a:t>
          </a:r>
          <a:endParaRPr lang="en-GB" noProof="0" dirty="0"/>
        </a:p>
      </dgm:t>
    </dgm:pt>
    <dgm:pt modelId="{49F555B2-B165-4CB6-8578-DF4BCD791ABF}" type="parTrans" cxnId="{8327A44B-5326-4A8B-9B23-A3D3C09A16F3}">
      <dgm:prSet/>
      <dgm:spPr/>
      <dgm:t>
        <a:bodyPr rtlCol="0"/>
        <a:lstStyle/>
        <a:p>
          <a:pPr rtl="0"/>
          <a:endParaRPr lang="en-GB" noProof="0" dirty="0"/>
        </a:p>
      </dgm:t>
    </dgm:pt>
    <dgm:pt modelId="{C54063C4-24CD-4834-9424-53756AE38C6B}" type="sibTrans" cxnId="{8327A44B-5326-4A8B-9B23-A3D3C09A16F3}">
      <dgm:prSet phldrT="1" phldr="0"/>
      <dgm:spPr>
        <a:solidFill>
          <a:schemeClr val="accent1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1</a:t>
          </a:r>
          <a:endParaRPr lang="en-GB" noProof="0" dirty="0"/>
        </a:p>
      </dgm:t>
    </dgm:pt>
    <dgm:pt modelId="{0F6BA1FB-59E5-4F16-A7B4-1533BB1F09E4}">
      <dgm:prSet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b="0" i="0" u="none" noProof="0" dirty="0"/>
            <a:t>MONDAY</a:t>
          </a:r>
        </a:p>
        <a:p>
          <a:pPr algn="l" rtl="0"/>
          <a:r>
            <a:rPr lang="en-GB" b="0" i="0" u="none" noProof="0" dirty="0"/>
            <a:t>Feedback the key findings from the assigned reports to the rest of the team, start the work on the wire frame and GitHub repo creation.</a:t>
          </a:r>
          <a:endParaRPr lang="en-GB" noProof="0" dirty="0"/>
        </a:p>
      </dgm:t>
    </dgm:pt>
    <dgm:pt modelId="{6A557BB1-C0DD-44CB-8745-CE5481476209}" type="parTrans" cxnId="{F0FA65E5-FB81-4E7A-9467-65363565F4A0}">
      <dgm:prSet/>
      <dgm:spPr/>
      <dgm:t>
        <a:bodyPr rtlCol="0"/>
        <a:lstStyle/>
        <a:p>
          <a:pPr rtl="0"/>
          <a:endParaRPr lang="en-GB" noProof="0" dirty="0"/>
        </a:p>
      </dgm:t>
    </dgm:pt>
    <dgm:pt modelId="{7DBF5CB5-29DD-4671-A0F3-981D48571500}" type="sibTrans" cxnId="{F0FA65E5-FB81-4E7A-9467-65363565F4A0}">
      <dgm:prSet phldrT="2" phldr="0"/>
      <dgm:spPr>
        <a:solidFill>
          <a:schemeClr val="accent2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2</a:t>
          </a:r>
          <a:endParaRPr lang="en-GB" noProof="0" dirty="0"/>
        </a:p>
      </dgm:t>
    </dgm:pt>
    <dgm:pt modelId="{1D096F01-AEA8-401D-8348-98E9A81F3CE0}">
      <dgm:prSet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b="0" i="0" u="none" noProof="0" dirty="0"/>
            <a:t>TUESDAY</a:t>
          </a:r>
        </a:p>
        <a:p>
          <a:pPr algn="l" rtl="0"/>
          <a:r>
            <a:rPr lang="en-GB" b="0" i="0" u="none" noProof="0" dirty="0"/>
            <a:t>Work on individual plots and create UI and server inputs for them.</a:t>
          </a:r>
          <a:endParaRPr lang="en-GB" noProof="0" dirty="0"/>
        </a:p>
      </dgm:t>
    </dgm:pt>
    <dgm:pt modelId="{AB9DA1CE-0370-48BB-8362-3A4CBF7FFB29}" type="parTrans" cxnId="{FD2381C0-DA6F-4859-90D6-313730044E7C}">
      <dgm:prSet/>
      <dgm:spPr/>
      <dgm:t>
        <a:bodyPr rtlCol="0"/>
        <a:lstStyle/>
        <a:p>
          <a:pPr rtl="0"/>
          <a:endParaRPr lang="en-GB" noProof="0" dirty="0"/>
        </a:p>
      </dgm:t>
    </dgm:pt>
    <dgm:pt modelId="{6088456C-4B73-4948-985C-DD954DEF44EF}" type="sibTrans" cxnId="{FD2381C0-DA6F-4859-90D6-313730044E7C}">
      <dgm:prSet phldrT="3" phldr="0"/>
      <dgm:spPr>
        <a:solidFill>
          <a:schemeClr val="accent4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3</a:t>
          </a:r>
          <a:endParaRPr lang="en-GB" noProof="0" dirty="0"/>
        </a:p>
      </dgm:t>
    </dgm:pt>
    <dgm:pt modelId="{DE16CBB4-D3F4-44AD-8379-3A5D78B889D5}">
      <dgm:prSet/>
      <dgm:spPr>
        <a:solidFill>
          <a:schemeClr val="accent5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b="0" i="0" u="none" noProof="0" dirty="0"/>
            <a:t>WEDNESDAY</a:t>
          </a:r>
        </a:p>
        <a:p>
          <a:pPr algn="l" rtl="0"/>
          <a:r>
            <a:rPr lang="en-GB" b="0" i="0" u="none" noProof="0" dirty="0"/>
            <a:t>Put the individual plots together to create a dashboard. Testing, unifying and debugging</a:t>
          </a:r>
          <a:endParaRPr lang="en-GB" noProof="0" dirty="0"/>
        </a:p>
      </dgm:t>
    </dgm:pt>
    <dgm:pt modelId="{917142D8-7514-46BB-B61D-8633F0189C31}" type="parTrans" cxnId="{058D75E7-8E09-41CE-ADFC-EEAD1556353B}">
      <dgm:prSet/>
      <dgm:spPr/>
      <dgm:t>
        <a:bodyPr rtlCol="0"/>
        <a:lstStyle/>
        <a:p>
          <a:pPr rtl="0"/>
          <a:endParaRPr lang="en-GB" noProof="0" dirty="0"/>
        </a:p>
      </dgm:t>
    </dgm:pt>
    <dgm:pt modelId="{C2728830-9A00-4764-A9F1-670DDF9E57B3}" type="sibTrans" cxnId="{058D75E7-8E09-41CE-ADFC-EEAD1556353B}">
      <dgm:prSet phldrT="4" phldr="0"/>
      <dgm:spPr>
        <a:solidFill>
          <a:schemeClr val="accent5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4</a:t>
          </a:r>
          <a:endParaRPr lang="en-GB" noProof="0" dirty="0"/>
        </a:p>
      </dgm:t>
    </dgm:pt>
    <dgm:pt modelId="{F7B81412-5EAE-488C-9259-0FA0EB0F090B}">
      <dgm:prSet/>
      <dgm:spPr>
        <a:solidFill>
          <a:schemeClr val="accent6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noProof="0" dirty="0"/>
            <a:t>THURSDAY</a:t>
          </a:r>
        </a:p>
        <a:p>
          <a:pPr algn="ctr" rtl="0"/>
          <a:r>
            <a:rPr lang="en-GB" noProof="0" dirty="0"/>
            <a:t>Project review, report writing, presentation prep and tidying up Git repo.</a:t>
          </a:r>
        </a:p>
      </dgm:t>
    </dgm:pt>
    <dgm:pt modelId="{C9E63F01-62A4-4331-A67D-7FE563CE9D07}" type="parTrans" cxnId="{AD7281BE-8A99-43C0-9016-4082EB985BF2}">
      <dgm:prSet/>
      <dgm:spPr/>
      <dgm:t>
        <a:bodyPr rtlCol="0"/>
        <a:lstStyle/>
        <a:p>
          <a:pPr rtl="0"/>
          <a:endParaRPr lang="en-GB" noProof="0" dirty="0"/>
        </a:p>
      </dgm:t>
    </dgm:pt>
    <dgm:pt modelId="{32E76676-0672-4988-9FB1-308093FF8D5C}" type="sibTrans" cxnId="{AD7281BE-8A99-43C0-9016-4082EB985BF2}">
      <dgm:prSet phldrT="5" phldr="0"/>
      <dgm:spPr>
        <a:solidFill>
          <a:schemeClr val="accent6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5</a:t>
          </a:r>
          <a:endParaRPr lang="en-GB" noProof="0" dirty="0"/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5"/>
      <dgm:spPr/>
    </dgm:pt>
    <dgm:pt modelId="{9C3A7F13-9585-42DF-AD32-B56F82B123C8}" type="pres">
      <dgm:prSet presAssocID="{C54063C4-24CD-4834-9424-53756AE38C6B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10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5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5"/>
      <dgm:spPr/>
    </dgm:pt>
    <dgm:pt modelId="{C08FC467-91FE-48BD-B243-273925C2B75A}" type="pres">
      <dgm:prSet presAssocID="{7DBF5CB5-29DD-4671-A0F3-981D48571500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10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1" presStyleCnt="5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5"/>
      <dgm:spPr/>
    </dgm:pt>
    <dgm:pt modelId="{4104A2F1-FB99-4C42-8067-46B8EEEC9610}" type="pres">
      <dgm:prSet presAssocID="{6088456C-4B73-4948-985C-DD954DEF44EF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10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2" presStyleCnt="5">
        <dgm:presLayoutVars>
          <dgm:bulletEnabled val="1"/>
        </dgm:presLayoutVars>
      </dgm:prSet>
      <dgm:spPr/>
    </dgm:pt>
    <dgm:pt modelId="{E7F9CACB-FE98-4F37-853A-1B05B4BF4385}" type="pres">
      <dgm:prSet presAssocID="{6088456C-4B73-4948-985C-DD954DEF44EF}" presName="sibTrans" presStyleCnt="0"/>
      <dgm:spPr/>
    </dgm:pt>
    <dgm:pt modelId="{313C51D3-DB7E-4530-8AFA-F0AE0E26CE2D}" type="pres">
      <dgm:prSet presAssocID="{DE16CBB4-D3F4-44AD-8379-3A5D78B889D5}" presName="compositeNode" presStyleCnt="0">
        <dgm:presLayoutVars>
          <dgm:bulletEnabled val="1"/>
        </dgm:presLayoutVars>
      </dgm:prSet>
      <dgm:spPr/>
    </dgm:pt>
    <dgm:pt modelId="{549A837B-0FA3-4970-A9F9-3BD236350D3D}" type="pres">
      <dgm:prSet presAssocID="{DE16CBB4-D3F4-44AD-8379-3A5D78B889D5}" presName="bgRect" presStyleLbl="bgAccFollowNode1" presStyleIdx="3" presStyleCnt="5"/>
      <dgm:spPr/>
    </dgm:pt>
    <dgm:pt modelId="{AC6B335A-D8B4-46D8-93DE-B9EF1773F6AC}" type="pres">
      <dgm:prSet presAssocID="{C2728830-9A00-4764-A9F1-670DDF9E57B3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7B3E0A16-DB85-46CA-87D6-4D39F6DBFC52}" type="pres">
      <dgm:prSet presAssocID="{DE16CBB4-D3F4-44AD-8379-3A5D78B889D5}" presName="bottomLine" presStyleLbl="alignNode1" presStyleIdx="7" presStyleCnt="10">
        <dgm:presLayoutVars/>
      </dgm:prSet>
      <dgm:spPr>
        <a:ln>
          <a:solidFill>
            <a:schemeClr val="accent5"/>
          </a:solidFill>
        </a:ln>
      </dgm:spPr>
    </dgm:pt>
    <dgm:pt modelId="{B80B8360-3897-45DE-BD0A-F9CCC9BAC34F}" type="pres">
      <dgm:prSet presAssocID="{DE16CBB4-D3F4-44AD-8379-3A5D78B889D5}" presName="nodeText" presStyleLbl="bgAccFollowNode1" presStyleIdx="3" presStyleCnt="5">
        <dgm:presLayoutVars>
          <dgm:bulletEnabled val="1"/>
        </dgm:presLayoutVars>
      </dgm:prSet>
      <dgm:spPr/>
    </dgm:pt>
    <dgm:pt modelId="{4BE79C5F-B252-4C81-B7E8-356A6349584C}" type="pres">
      <dgm:prSet presAssocID="{C2728830-9A00-4764-A9F1-670DDF9E57B3}" presName="sibTrans" presStyleCnt="0"/>
      <dgm:spPr/>
    </dgm:pt>
    <dgm:pt modelId="{11D9C427-A430-492A-BD3C-E4D081DA46F5}" type="pres">
      <dgm:prSet presAssocID="{F7B81412-5EAE-488C-9259-0FA0EB0F090B}" presName="compositeNode" presStyleCnt="0">
        <dgm:presLayoutVars>
          <dgm:bulletEnabled val="1"/>
        </dgm:presLayoutVars>
      </dgm:prSet>
      <dgm:spPr/>
    </dgm:pt>
    <dgm:pt modelId="{4795DD00-81CA-4D89-AAC9-9CB098B4E837}" type="pres">
      <dgm:prSet presAssocID="{F7B81412-5EAE-488C-9259-0FA0EB0F090B}" presName="bgRect" presStyleLbl="bgAccFollowNode1" presStyleIdx="4" presStyleCnt="5" custLinFactNeighborY="-1361"/>
      <dgm:spPr/>
    </dgm:pt>
    <dgm:pt modelId="{06772805-3643-43C2-9C80-F43268C57C20}" type="pres">
      <dgm:prSet presAssocID="{32E76676-0672-4988-9FB1-308093FF8D5C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77F59A8B-7684-4E29-B44F-B0F96367FE70}" type="pres">
      <dgm:prSet presAssocID="{F7B81412-5EAE-488C-9259-0FA0EB0F090B}" presName="bottomLine" presStyleLbl="alignNode1" presStyleIdx="9" presStyleCnt="10">
        <dgm:presLayoutVars/>
      </dgm:prSet>
      <dgm:spPr/>
    </dgm:pt>
    <dgm:pt modelId="{80C8596E-ABE7-41A1-8A35-72244067CF90}" type="pres">
      <dgm:prSet presAssocID="{F7B81412-5EAE-488C-9259-0FA0EB0F090B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10EAB407-DDBC-4E09-A41B-36376F2BB005}" type="presOf" srcId="{32E76676-0672-4988-9FB1-308093FF8D5C}" destId="{06772805-3643-43C2-9C80-F43268C57C20}" srcOrd="0" destOrd="0" presId="urn:microsoft.com/office/officeart/2016/7/layout/BasicLinearProcessNumbered#1"/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9B21BC25-6F2C-47C2-8285-8E9BB26D02F7}" type="presOf" srcId="{DE16CBB4-D3F4-44AD-8379-3A5D78B889D5}" destId="{B80B8360-3897-45DE-BD0A-F9CCC9BAC34F}" srcOrd="1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32F29D6B-8717-40AA-AB41-CDE85B6445F2}" type="presOf" srcId="{C2728830-9A00-4764-A9F1-670DDF9E57B3}" destId="{AC6B335A-D8B4-46D8-93DE-B9EF1773F6AC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EF38696C-3284-4D81-8B6A-406B0A4B5478}" type="presOf" srcId="{DE16CBB4-D3F4-44AD-8379-3A5D78B889D5}" destId="{549A837B-0FA3-4970-A9F9-3BD236350D3D}" srcOrd="0" destOrd="0" presId="urn:microsoft.com/office/officeart/2016/7/layout/BasicLinearProcessNumbered#1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7B7DC85A-1097-4B13-A457-5376A39A58E2}" type="presOf" srcId="{F7B81412-5EAE-488C-9259-0FA0EB0F090B}" destId="{80C8596E-ABE7-41A1-8A35-72244067CF90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451EA9B5-F1ED-4BC6-8C22-CD5C870E657E}" type="presOf" srcId="{F7B81412-5EAE-488C-9259-0FA0EB0F090B}" destId="{4795DD00-81CA-4D89-AAC9-9CB098B4E837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AD7281BE-8A99-43C0-9016-4082EB985BF2}" srcId="{0F5B3066-540F-4606-ADEC-65EB1C3E9627}" destId="{F7B81412-5EAE-488C-9259-0FA0EB0F090B}" srcOrd="4" destOrd="0" parTransId="{C9E63F01-62A4-4331-A67D-7FE563CE9D07}" sibTransId="{32E76676-0672-4988-9FB1-308093FF8D5C}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058D75E7-8E09-41CE-ADFC-EEAD1556353B}" srcId="{0F5B3066-540F-4606-ADEC-65EB1C3E9627}" destId="{DE16CBB4-D3F4-44AD-8379-3A5D78B889D5}" srcOrd="3" destOrd="0" parTransId="{917142D8-7514-46BB-B61D-8633F0189C31}" sibTransId="{C2728830-9A00-4764-A9F1-670DDF9E57B3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13ED127B-27D7-4A94-8FC0-60DF0BA87D27}" type="presParOf" srcId="{869C0C7E-BD0C-4E5F-8D96-6B8EEC39B952}" destId="{E7F9CACB-FE98-4F37-853A-1B05B4BF4385}" srcOrd="5" destOrd="0" presId="urn:microsoft.com/office/officeart/2016/7/layout/BasicLinearProcessNumbered#1"/>
    <dgm:cxn modelId="{4B61CEE5-C2BB-4897-9CE0-A1A15D162F44}" type="presParOf" srcId="{869C0C7E-BD0C-4E5F-8D96-6B8EEC39B952}" destId="{313C51D3-DB7E-4530-8AFA-F0AE0E26CE2D}" srcOrd="6" destOrd="0" presId="urn:microsoft.com/office/officeart/2016/7/layout/BasicLinearProcessNumbered#1"/>
    <dgm:cxn modelId="{9B85DE27-B7E4-402F-BE27-E3C3985E9A79}" type="presParOf" srcId="{313C51D3-DB7E-4530-8AFA-F0AE0E26CE2D}" destId="{549A837B-0FA3-4970-A9F9-3BD236350D3D}" srcOrd="0" destOrd="0" presId="urn:microsoft.com/office/officeart/2016/7/layout/BasicLinearProcessNumbered#1"/>
    <dgm:cxn modelId="{9D5D9389-D124-429A-8F96-49696F6F4EF9}" type="presParOf" srcId="{313C51D3-DB7E-4530-8AFA-F0AE0E26CE2D}" destId="{AC6B335A-D8B4-46D8-93DE-B9EF1773F6AC}" srcOrd="1" destOrd="0" presId="urn:microsoft.com/office/officeart/2016/7/layout/BasicLinearProcessNumbered#1"/>
    <dgm:cxn modelId="{AEF2A504-6850-4ED8-81A9-8B6F7FF43DCD}" type="presParOf" srcId="{313C51D3-DB7E-4530-8AFA-F0AE0E26CE2D}" destId="{7B3E0A16-DB85-46CA-87D6-4D39F6DBFC52}" srcOrd="2" destOrd="0" presId="urn:microsoft.com/office/officeart/2016/7/layout/BasicLinearProcessNumbered#1"/>
    <dgm:cxn modelId="{25F27692-3F46-46F7-BF34-29BD99560D08}" type="presParOf" srcId="{313C51D3-DB7E-4530-8AFA-F0AE0E26CE2D}" destId="{B80B8360-3897-45DE-BD0A-F9CCC9BAC34F}" srcOrd="3" destOrd="0" presId="urn:microsoft.com/office/officeart/2016/7/layout/BasicLinearProcessNumbered#1"/>
    <dgm:cxn modelId="{4796AC81-FE2B-441F-A0B6-C344625F6E96}" type="presParOf" srcId="{869C0C7E-BD0C-4E5F-8D96-6B8EEC39B952}" destId="{4BE79C5F-B252-4C81-B7E8-356A6349584C}" srcOrd="7" destOrd="0" presId="urn:microsoft.com/office/officeart/2016/7/layout/BasicLinearProcessNumbered#1"/>
    <dgm:cxn modelId="{F640017D-6D0A-4410-A66B-828F2066B1C3}" type="presParOf" srcId="{869C0C7E-BD0C-4E5F-8D96-6B8EEC39B952}" destId="{11D9C427-A430-492A-BD3C-E4D081DA46F5}" srcOrd="8" destOrd="0" presId="urn:microsoft.com/office/officeart/2016/7/layout/BasicLinearProcessNumbered#1"/>
    <dgm:cxn modelId="{3F5AE0F2-FA72-4C37-BCFA-A61C660A8759}" type="presParOf" srcId="{11D9C427-A430-492A-BD3C-E4D081DA46F5}" destId="{4795DD00-81CA-4D89-AAC9-9CB098B4E837}" srcOrd="0" destOrd="0" presId="urn:microsoft.com/office/officeart/2016/7/layout/BasicLinearProcessNumbered#1"/>
    <dgm:cxn modelId="{D1D3C516-0A96-4C35-8949-341CF221BBD1}" type="presParOf" srcId="{11D9C427-A430-492A-BD3C-E4D081DA46F5}" destId="{06772805-3643-43C2-9C80-F43268C57C20}" srcOrd="1" destOrd="0" presId="urn:microsoft.com/office/officeart/2016/7/layout/BasicLinearProcessNumbered#1"/>
    <dgm:cxn modelId="{A39F6DBC-EC8C-42B3-9D5B-962E5C23F626}" type="presParOf" srcId="{11D9C427-A430-492A-BD3C-E4D081DA46F5}" destId="{77F59A8B-7684-4E29-B44F-B0F96367FE70}" srcOrd="2" destOrd="0" presId="urn:microsoft.com/office/officeart/2016/7/layout/BasicLinearProcessNumbered#1"/>
    <dgm:cxn modelId="{37B3E4C3-947D-462B-A3DF-A33AAEB8FA1C}" type="presParOf" srcId="{11D9C427-A430-492A-BD3C-E4D081DA46F5}" destId="{80C8596E-ABE7-41A1-8A35-72244067CF90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572481" y="781263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290070" y="2951129"/>
          <a:ext cx="2393622" cy="48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ysClr val="windowText" lastClr="000000"/>
              </a:solidFill>
            </a:rPr>
            <a:t>Emma</a:t>
          </a:r>
          <a:endParaRPr lang="en-GB" sz="2800" b="0" kern="1200" noProof="0" dirty="0">
            <a:solidFill>
              <a:sysClr val="windowText" lastClr="000000"/>
            </a:solidFill>
            <a:latin typeface="+mn-lt"/>
          </a:endParaRPr>
        </a:p>
      </dsp:txBody>
      <dsp:txXfrm>
        <a:off x="290070" y="2951129"/>
        <a:ext cx="2393622" cy="487428"/>
      </dsp:txXfrm>
    </dsp:sp>
    <dsp:sp modelId="{7D166BBB-55AF-452C-B9A0-94A1EE55FF4F}">
      <dsp:nvSpPr>
        <dsp:cNvPr id="0" name=""/>
        <dsp:cNvSpPr/>
      </dsp:nvSpPr>
      <dsp:spPr>
        <a:xfrm>
          <a:off x="290070" y="3416725"/>
          <a:ext cx="2393622" cy="603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3384987" y="781263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102576" y="2951129"/>
          <a:ext cx="2393622" cy="48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chemeClr val="tx1"/>
              </a:solidFill>
            </a:rPr>
            <a:t>Justyna</a:t>
          </a:r>
          <a:endParaRPr lang="en-GB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3102576" y="2951129"/>
        <a:ext cx="2393622" cy="487428"/>
      </dsp:txXfrm>
    </dsp:sp>
    <dsp:sp modelId="{1223E777-77CB-4A9A-BF21-12B513842696}">
      <dsp:nvSpPr>
        <dsp:cNvPr id="0" name=""/>
        <dsp:cNvSpPr/>
      </dsp:nvSpPr>
      <dsp:spPr>
        <a:xfrm>
          <a:off x="3102576" y="3416725"/>
          <a:ext cx="2393622" cy="603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6197493" y="781263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915081" y="2951129"/>
          <a:ext cx="2393622" cy="48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chemeClr val="tx1"/>
              </a:solidFill>
            </a:rPr>
            <a:t>Louise</a:t>
          </a:r>
          <a:endParaRPr lang="en-GB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5915081" y="2951129"/>
        <a:ext cx="2393622" cy="487428"/>
      </dsp:txXfrm>
    </dsp:sp>
    <dsp:sp modelId="{EE420F84-477D-4635-BEF8-66426E9A259D}">
      <dsp:nvSpPr>
        <dsp:cNvPr id="0" name=""/>
        <dsp:cNvSpPr/>
      </dsp:nvSpPr>
      <dsp:spPr>
        <a:xfrm>
          <a:off x="6252606" y="2539549"/>
          <a:ext cx="2393622" cy="603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9009998" y="781263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727587" y="2951129"/>
          <a:ext cx="2393622" cy="48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chemeClr val="tx1"/>
              </a:solidFill>
            </a:rPr>
            <a:t>Tom</a:t>
          </a:r>
          <a:endParaRPr lang="en-GB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8727587" y="2951129"/>
        <a:ext cx="2393622" cy="487428"/>
      </dsp:txXfrm>
    </dsp:sp>
    <dsp:sp modelId="{5A7600AF-A34B-4D03-B3D6-B3C760AE8E06}">
      <dsp:nvSpPr>
        <dsp:cNvPr id="0" name=""/>
        <dsp:cNvSpPr/>
      </dsp:nvSpPr>
      <dsp:spPr>
        <a:xfrm>
          <a:off x="8771127" y="3373176"/>
          <a:ext cx="2393622" cy="603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3484" y="517103"/>
          <a:ext cx="1886709" cy="2641393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5" tIns="330200" rIns="147095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FRIDAY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Familiarisation with the project brief, Trello set up, agreeing team rules for smooth progress and timeframe for the project, tasks division for the weekend.  </a:t>
          </a:r>
          <a:endParaRPr lang="en-GB" sz="1100" kern="1200" noProof="0" dirty="0"/>
        </a:p>
      </dsp:txBody>
      <dsp:txXfrm>
        <a:off x="3484" y="1520832"/>
        <a:ext cx="1886709" cy="1584835"/>
      </dsp:txXfrm>
    </dsp:sp>
    <dsp:sp modelId="{9C3A7F13-9585-42DF-AD32-B56F82B123C8}">
      <dsp:nvSpPr>
        <dsp:cNvPr id="0" name=""/>
        <dsp:cNvSpPr/>
      </dsp:nvSpPr>
      <dsp:spPr>
        <a:xfrm>
          <a:off x="550630" y="781242"/>
          <a:ext cx="792417" cy="792417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0" tIns="12700" rIns="61780" bIns="127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/>
            <a:t>1</a:t>
          </a:r>
          <a:endParaRPr lang="en-GB" sz="4000" kern="1200" noProof="0" dirty="0"/>
        </a:p>
      </dsp:txBody>
      <dsp:txXfrm>
        <a:off x="666677" y="897289"/>
        <a:ext cx="560323" cy="560323"/>
      </dsp:txXfrm>
    </dsp:sp>
    <dsp:sp modelId="{923B2301-552B-45D2-9EF0-53A10AA17FC6}">
      <dsp:nvSpPr>
        <dsp:cNvPr id="0" name=""/>
        <dsp:cNvSpPr/>
      </dsp:nvSpPr>
      <dsp:spPr>
        <a:xfrm>
          <a:off x="3484" y="3158424"/>
          <a:ext cx="1886709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/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2078865" y="517103"/>
          <a:ext cx="1886709" cy="2641393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5" tIns="330200" rIns="147095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MONDAY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Feedback the key findings from the assigned reports to the rest of the team, start the work on the wire frame and GitHub repo creation.</a:t>
          </a:r>
          <a:endParaRPr lang="en-GB" sz="1100" kern="1200" noProof="0" dirty="0"/>
        </a:p>
      </dsp:txBody>
      <dsp:txXfrm>
        <a:off x="2078865" y="1520832"/>
        <a:ext cx="1886709" cy="1584835"/>
      </dsp:txXfrm>
    </dsp:sp>
    <dsp:sp modelId="{C08FC467-91FE-48BD-B243-273925C2B75A}">
      <dsp:nvSpPr>
        <dsp:cNvPr id="0" name=""/>
        <dsp:cNvSpPr/>
      </dsp:nvSpPr>
      <dsp:spPr>
        <a:xfrm>
          <a:off x="2626010" y="781242"/>
          <a:ext cx="792417" cy="792417"/>
        </a:xfrm>
        <a:prstGeom prst="ellipse">
          <a:avLst/>
        </a:prstGeom>
        <a:solidFill>
          <a:schemeClr val="accent2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0" tIns="12700" rIns="61780" bIns="127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/>
            <a:t>2</a:t>
          </a:r>
          <a:endParaRPr lang="en-GB" sz="4000" kern="1200" noProof="0" dirty="0"/>
        </a:p>
      </dsp:txBody>
      <dsp:txXfrm>
        <a:off x="2742057" y="897289"/>
        <a:ext cx="560323" cy="560323"/>
      </dsp:txXfrm>
    </dsp:sp>
    <dsp:sp modelId="{DE393E47-CBB6-4D77-A342-C9AFD9FC8CB6}">
      <dsp:nvSpPr>
        <dsp:cNvPr id="0" name=""/>
        <dsp:cNvSpPr/>
      </dsp:nvSpPr>
      <dsp:spPr>
        <a:xfrm>
          <a:off x="2078865" y="3158424"/>
          <a:ext cx="1886709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4154245" y="517103"/>
          <a:ext cx="1886709" cy="2641393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5" tIns="330200" rIns="147095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TUESDAY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Work on individual plots and create UI and server inputs for them.</a:t>
          </a:r>
          <a:endParaRPr lang="en-GB" sz="1100" kern="1200" noProof="0" dirty="0"/>
        </a:p>
      </dsp:txBody>
      <dsp:txXfrm>
        <a:off x="4154245" y="1520832"/>
        <a:ext cx="1886709" cy="1584835"/>
      </dsp:txXfrm>
    </dsp:sp>
    <dsp:sp modelId="{4104A2F1-FB99-4C42-8067-46B8EEEC9610}">
      <dsp:nvSpPr>
        <dsp:cNvPr id="0" name=""/>
        <dsp:cNvSpPr/>
      </dsp:nvSpPr>
      <dsp:spPr>
        <a:xfrm>
          <a:off x="4701391" y="781242"/>
          <a:ext cx="792417" cy="792417"/>
        </a:xfrm>
        <a:prstGeom prst="ellipse">
          <a:avLst/>
        </a:prstGeom>
        <a:solidFill>
          <a:schemeClr val="accent4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0" tIns="12700" rIns="61780" bIns="127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/>
            <a:t>3</a:t>
          </a:r>
          <a:endParaRPr lang="en-GB" sz="4000" kern="1200" noProof="0" dirty="0"/>
        </a:p>
      </dsp:txBody>
      <dsp:txXfrm>
        <a:off x="4817438" y="897289"/>
        <a:ext cx="560323" cy="560323"/>
      </dsp:txXfrm>
    </dsp:sp>
    <dsp:sp modelId="{2EB92C72-3528-4913-AFF6-FF0B4F338399}">
      <dsp:nvSpPr>
        <dsp:cNvPr id="0" name=""/>
        <dsp:cNvSpPr/>
      </dsp:nvSpPr>
      <dsp:spPr>
        <a:xfrm>
          <a:off x="4154245" y="3158424"/>
          <a:ext cx="1886709" cy="72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accent4"/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A837B-0FA3-4970-A9F9-3BD236350D3D}">
      <dsp:nvSpPr>
        <dsp:cNvPr id="0" name=""/>
        <dsp:cNvSpPr/>
      </dsp:nvSpPr>
      <dsp:spPr>
        <a:xfrm>
          <a:off x="6229625" y="517103"/>
          <a:ext cx="1886709" cy="2641393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5" tIns="330200" rIns="147095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WEDNESDAY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Put the individual plots together to create a dashboard. Testing, unifying and debugging</a:t>
          </a:r>
          <a:endParaRPr lang="en-GB" sz="1100" kern="1200" noProof="0" dirty="0"/>
        </a:p>
      </dsp:txBody>
      <dsp:txXfrm>
        <a:off x="6229625" y="1520832"/>
        <a:ext cx="1886709" cy="1584835"/>
      </dsp:txXfrm>
    </dsp:sp>
    <dsp:sp modelId="{AC6B335A-D8B4-46D8-93DE-B9EF1773F6AC}">
      <dsp:nvSpPr>
        <dsp:cNvPr id="0" name=""/>
        <dsp:cNvSpPr/>
      </dsp:nvSpPr>
      <dsp:spPr>
        <a:xfrm>
          <a:off x="6776771" y="781242"/>
          <a:ext cx="792417" cy="792417"/>
        </a:xfrm>
        <a:prstGeom prst="ellipse">
          <a:avLst/>
        </a:prstGeom>
        <a:solidFill>
          <a:schemeClr val="accent5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0" tIns="12700" rIns="61780" bIns="127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/>
            <a:t>4</a:t>
          </a:r>
          <a:endParaRPr lang="en-GB" sz="4000" kern="1200" noProof="0" dirty="0"/>
        </a:p>
      </dsp:txBody>
      <dsp:txXfrm>
        <a:off x="6892818" y="897289"/>
        <a:ext cx="560323" cy="560323"/>
      </dsp:txXfrm>
    </dsp:sp>
    <dsp:sp modelId="{7B3E0A16-DB85-46CA-87D6-4D39F6DBFC52}">
      <dsp:nvSpPr>
        <dsp:cNvPr id="0" name=""/>
        <dsp:cNvSpPr/>
      </dsp:nvSpPr>
      <dsp:spPr>
        <a:xfrm>
          <a:off x="6229625" y="3158424"/>
          <a:ext cx="1886709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/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5DD00-81CA-4D89-AAC9-9CB098B4E837}">
      <dsp:nvSpPr>
        <dsp:cNvPr id="0" name=""/>
        <dsp:cNvSpPr/>
      </dsp:nvSpPr>
      <dsp:spPr>
        <a:xfrm>
          <a:off x="8305005" y="481154"/>
          <a:ext cx="1886709" cy="2641393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5" tIns="330200" rIns="147095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 dirty="0"/>
            <a:t>THURSDAY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 dirty="0"/>
            <a:t>Project review, report writing, presentation prep and tidying up Git repo.</a:t>
          </a:r>
        </a:p>
      </dsp:txBody>
      <dsp:txXfrm>
        <a:off x="8305005" y="1484883"/>
        <a:ext cx="1886709" cy="1584835"/>
      </dsp:txXfrm>
    </dsp:sp>
    <dsp:sp modelId="{06772805-3643-43C2-9C80-F43268C57C20}">
      <dsp:nvSpPr>
        <dsp:cNvPr id="0" name=""/>
        <dsp:cNvSpPr/>
      </dsp:nvSpPr>
      <dsp:spPr>
        <a:xfrm>
          <a:off x="8852151" y="781242"/>
          <a:ext cx="792417" cy="792417"/>
        </a:xfrm>
        <a:prstGeom prst="ellipse">
          <a:avLst/>
        </a:prstGeom>
        <a:solidFill>
          <a:schemeClr val="accent6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0" tIns="12700" rIns="61780" bIns="127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/>
            <a:t>5</a:t>
          </a:r>
          <a:endParaRPr lang="en-GB" sz="4000" kern="1200" noProof="0" dirty="0"/>
        </a:p>
      </dsp:txBody>
      <dsp:txXfrm>
        <a:off x="8968198" y="897289"/>
        <a:ext cx="560323" cy="560323"/>
      </dsp:txXfrm>
    </dsp:sp>
    <dsp:sp modelId="{77F59A8B-7684-4E29-B44F-B0F96367FE70}">
      <dsp:nvSpPr>
        <dsp:cNvPr id="0" name=""/>
        <dsp:cNvSpPr/>
      </dsp:nvSpPr>
      <dsp:spPr>
        <a:xfrm>
          <a:off x="8305005" y="3158424"/>
          <a:ext cx="1886709" cy="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 rtlCol="0"/>
            <a:lstStyle/>
            <a:p>
              <a:pPr rtl="0"/>
              <a:r>
                <a:t>1</a:t>
              </a:r>
            </a:p>
          </dgm:t>
        </dgm:pt>
        <dgm:pt modelId="201" type="sibTrans" cxnId="{95F9FFCB-1BFC-4B36-BE44-D6A1469F21C3}">
          <dgm:prSet phldrT="2"/>
          <dgm:t>
            <a:bodyPr rtlCol="0"/>
            <a:lstStyle/>
            <a:p>
              <a:pPr rtl="0"/>
              <a:r>
                <a:t>2</a:t>
              </a:r>
            </a:p>
          </dgm:t>
        </dgm:pt>
        <dgm:pt modelId="301" type="sibTrans" cxnId="{A69863A3-5EBF-4CAE-AA51-83CA76DE20BB}">
          <dgm:prSet phldrT="3"/>
          <dgm:t>
            <a:bodyPr rtlCol="0"/>
            <a:lstStyle/>
            <a:p>
              <a:pPr rtl="0"/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Click to move the slide</a:t>
            </a: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GB" sz="2000" b="0" strike="noStrike" spc="-1">
                <a:latin typeface="Arial"/>
              </a:rPr>
              <a:t>Click to edit the notes' format</a:t>
            </a:r>
          </a:p>
        </p:txBody>
      </p:sp>
      <p:sp>
        <p:nvSpPr>
          <p:cNvPr id="49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GB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92" name="PlaceHolder 4"/>
          <p:cNvSpPr>
            <a:spLocks noGrp="1"/>
          </p:cNvSpPr>
          <p:nvPr>
            <p:ph type="dt" idx="28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GB" sz="1400" b="0" strike="noStrike" spc="-1"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93" name="PlaceHolder 5"/>
          <p:cNvSpPr>
            <a:spLocks noGrp="1"/>
          </p:cNvSpPr>
          <p:nvPr>
            <p:ph type="ftr" idx="29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GB" sz="1400" b="0" strike="noStrike" spc="-1"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94" name="PlaceHolder 6"/>
          <p:cNvSpPr>
            <a:spLocks noGrp="1"/>
          </p:cNvSpPr>
          <p:nvPr>
            <p:ph type="sldNum" idx="30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GB" sz="1400" b="0" strike="noStrike" spc="-1">
                <a:latin typeface="Times New Roman"/>
              </a:defRPr>
            </a:lvl1pPr>
          </a:lstStyle>
          <a:p>
            <a:pPr indent="0" algn="r">
              <a:buNone/>
            </a:pPr>
            <a:fld id="{3E1848CC-66A0-4D21-AA82-C23ADF2E57C2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61519F7-E065-4EEF-9FE1-16F964891436}" type="slidenum">
              <a:rPr lang="en-GB" sz="1200" b="0" strike="noStrike" spc="-1">
                <a:latin typeface="Times New Roman"/>
              </a:rPr>
              <a:t>1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23131BD-3693-4733-957D-609C191CB860}" type="slidenum">
              <a:rPr lang="en-GB" sz="1200" b="0" strike="noStrike" spc="-1">
                <a:latin typeface="Times New Roman"/>
              </a:rPr>
              <a:t>10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Titillium Web" panose="020F0502020204030204" pitchFamily="2" charset="0"/>
              </a:rPr>
              <a:t>Scottish Index of Multiple Deprivation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pPr indent="0" algn="r">
              <a:buNone/>
            </a:pPr>
            <a:fld id="{3E1848CC-66A0-4D21-AA82-C23ADF2E57C2}" type="slidenum">
              <a:rPr lang="en-GB" sz="1400" b="0" strike="noStrike" spc="-1" smtClean="0">
                <a:latin typeface="Times New Roman"/>
              </a:rPr>
              <a:t>12</a:t>
            </a:fld>
            <a:endParaRPr lang="en-GB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1857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3583D16-5C67-4BC6-809B-A40EFA76E831}" type="slidenum">
              <a:rPr lang="en-GB" sz="1200" b="0" strike="noStrike" spc="-1">
                <a:latin typeface="Times New Roman"/>
              </a:rPr>
              <a:t>13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86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09E0E01-9E77-40E9-BD42-F1E29469E7A8}" type="slidenum">
              <a:rPr lang="en-GB" sz="1200" b="0" strike="noStrike" spc="-1">
                <a:latin typeface="Times New Roman"/>
              </a:rPr>
              <a:t>14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59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0C6B07D-F3A4-49E7-B73F-E271DCAC2BA8}" type="slidenum">
              <a:rPr lang="en-GB" sz="1200" b="0" strike="noStrike" spc="-1">
                <a:latin typeface="Times New Roman"/>
              </a:rPr>
              <a:t>2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56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706EF33-FE09-4501-9D9F-345B5B1E8DA6}" type="slidenum">
              <a:rPr lang="en-GB" sz="1200" b="0" strike="noStrike" spc="-1">
                <a:latin typeface="Times New Roman"/>
              </a:rPr>
              <a:t>3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3C5D30D-0FB9-46BC-B3FE-8A3E43716908}" type="slidenum">
              <a:rPr lang="en-GB" sz="1200" b="0" strike="noStrike" spc="-1">
                <a:latin typeface="Times New Roman"/>
              </a:rPr>
              <a:t>4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FBA1D5E-B038-4FE7-AA4C-10AA929645E1}" type="slidenum">
              <a:rPr lang="en-GB" sz="1200" b="0" strike="noStrike" spc="-1">
                <a:latin typeface="Times New Roman"/>
              </a:rPr>
              <a:t>5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A659A01-B120-4C80-BD30-5CE1D87069BD}" type="slidenum">
              <a:rPr lang="en-GB" sz="1200" b="0" strike="noStrike" spc="-1">
                <a:latin typeface="Times New Roman"/>
              </a:rPr>
              <a:t>6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71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7925216-3C11-482D-82A6-9EFB6819D30A}" type="slidenum">
              <a:rPr lang="en-GB" sz="1200" b="0" strike="noStrike" spc="-1">
                <a:latin typeface="Times New Roman"/>
              </a:rPr>
              <a:t>7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E353D98-898C-4A7B-8ECC-55431D904440}" type="slidenum">
              <a:rPr lang="en-GB" sz="1200" b="0" strike="noStrike" spc="-1">
                <a:latin typeface="Times New Roman"/>
              </a:rPr>
              <a:t>8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77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ECB9E5F-0F9B-4B3A-AEF5-62637A42E660}" type="slidenum">
              <a:rPr lang="en-GB" sz="1200" b="0" strike="noStrike" spc="-1">
                <a:latin typeface="Times New Roman"/>
              </a:rPr>
              <a:t>9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2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3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4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5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0B71DA3-3879-44F0-8E1A-364F003B681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A92A14CA-26AD-4C45-A060-5A10F3DCE42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45C0A64B-7B1C-4599-890B-38A7C24C988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6EEF88E0-BA5D-4767-BAE2-FD31A7B7E43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1C538CB-86A9-4F47-AFEA-29784B2CA49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4F9D398-B9A3-40B5-B429-99A6C116EA8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73C802B-6FA1-4315-9D5B-5167A8505B1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4C470E48-D03E-4735-AC83-C9740CDF3A2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3A86E6A9-A7CF-490E-AE21-9609115C050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C79575E-66F8-4F91-A988-E3E2FD8D071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3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3D0F7A36-AE04-4525-A4AC-FB351B0582E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8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9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40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F620A1F-7701-4FD5-9F23-D8B4FCE18B6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8D73234D-DAC4-412C-ABA8-344D0718DCF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CC095B95-C8B8-463C-B23C-6C23B220D05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BD0D9283-6608-41F8-940A-43ED50958EF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2F607F60-C2FE-4641-9A2C-3BFAF172CCA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084BC145-9813-47A9-B085-CF7DEF43ABE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A93A0EED-9859-41F1-8C5C-1E571BCBA70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5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B46C6755-DC80-44C7-8A69-7548A0AFD77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9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6A727E26-E626-4223-BB40-4F296E7C582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235AA334-CA7C-4EB2-B49E-A5A0A4A9FF5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E97B7BF-54C5-4175-A490-AD292FD44AB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01CF2EDE-5AF5-4461-8EC8-23CFD2BC40A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1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6B1591EE-9427-4FD4-BE48-2E8881D6C53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5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6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7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8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7407B1B2-2388-45D9-9E2D-C7E76D880A3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097BD5A-A511-45DF-8A2A-251DF63E520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4F43885-921E-4E78-B995-6C229685E8D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9B74525-AE33-4D42-9103-C5D446482D9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AC3C1FB-88CB-4C3F-BADB-30073D2EC04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C9435A6-F808-4C18-B667-EDF56322009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7B56F51-8B66-4012-B0C1-4EA83D51FA7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3DD993F-F53A-478E-8E8C-FE2857BE20A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0B9E5FE-2D69-4B70-80F1-D8477794F74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982C961-DC5B-442C-87AA-E7EFD44F845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5534966-3138-46C0-86F9-B98AF9168F7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CFC45AF-E469-4911-99E9-5FEA2BE04A7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47F11F0-3490-47BE-9D3D-7AB3AA3DA21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A422CB0-B01B-4B84-886C-648B9E953E7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DE18167-E3B8-4874-B93A-F814F51EE11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255CEC9-2AEC-455E-98D3-AB820903D19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0AA9B9B-25C1-4932-B707-B9D8F5A6E1F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E9124FA-5041-44C7-A20E-A8BD0EF9185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112D372-2032-48F3-8BA5-ADB973AC681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B7F90E6-D9B3-4DC6-860B-16A506A98A4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010B097-1E4C-46C5-9312-7F4FFDFFCBC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1161CD0-22EF-471E-9A3A-CF10F7CF901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ABA9724-34A3-4508-86BD-8414350939E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5F389D9-1548-4AAB-966A-27A1E5AE7D4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A64CFDA-01B5-4B1C-877C-6CD8AC0C5E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5903A00-3F42-4A80-9B94-0E405DD758A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BFB0C6D-26F8-42E9-9332-77F273FA642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69B2651-5AA8-44B7-BCA2-DA82313B85D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073A18C-83DB-4788-A883-E7C75CF0645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1490916-4EE0-4C97-87B7-66330C21C96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F79DE26-3C39-48E6-BAA6-E5E89811872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CD395EE-52B5-47BD-8D4B-B7F31A424C3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C6A0046-8C9F-497F-8CF6-3B2C3E947D8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62B6EC1-8AAD-4D0F-ADDE-D7B63A34D31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760A1C1-65FC-4B1A-9D37-AC0A9B3BC10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9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02EC26C-21DE-479E-9807-796CB6666A1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F26036F-A85F-481F-A817-EE1BB7DFFED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9685078-8499-4113-B5D9-F247E93D347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DB440A6-2912-4AE5-98E5-7E0BA8C1D81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93D4-A491-4674-A8BF-66CC7CCC4FE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D80FAAF-785A-4A9C-996A-EC918D09C09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1D2A14A-4A54-4FE9-8405-5FC8B51595E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6DC95F8-ABEF-4A67-BCEC-87BCDE12A1A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FA26F7B-7D67-4C41-8D33-97312BDF0B7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487DCAA-9530-4F63-ABFA-4AAF7A7E1FE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48912F8-7905-48AF-AFAF-5E7C975C10D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6D8E0F-9FDB-4904-9B18-F159B174DEA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4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5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EA9F195-B63B-46F3-AFCB-1739199973E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57F3AE63-BF62-4013-8D39-D1F5B0B3C46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88E82D17-AEDA-4A58-B16B-92958BFF437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0CA8267C-FFBE-491C-93D4-830F25D5F2D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B3865BF1-F6EF-443A-B96C-A335078AE27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EB9C3BA5-58E6-486E-95E6-D9EC214C04D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70EB453E-D565-45E8-AFFD-5A8EC702335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AFB9119-FB75-4115-BDEE-8989BC958BC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7D3E4DAA-C814-4948-83E8-498A5FE6EB6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22E6BE3-D4B4-41C5-AC77-ED285FBC109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C72D602-CD60-4B86-B0B7-40D6A02FE67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A341A3B1-5B4F-436D-A81E-4A95B88D6C1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7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3ED099F5-DD82-4D50-983D-748AEC5857F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8D79F0CB-E970-47B8-8685-08D49F7C5D5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E563D38F-EE14-4B94-808E-09E8015A235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C88CAA6D-7A41-47A7-AD4D-3F6A115B686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8D2FDA74-F0D6-4CD1-912B-886CEAEFDBE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DA363443-CDE9-4109-B7AB-8A8BA25DC5C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4F1CD756-2A61-406E-A77C-0C256EC1D6D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CC2B4163-6883-4AA0-A266-6337941B933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7D790F40-638F-4BF2-A6A0-CD7A35B4C85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B91B4F88-F44A-49C3-9FED-7510FB69462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A2FE699F-542E-4D9D-81E4-5E8D89F98F9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64AE9EA0-A08F-488D-9177-48D4A6AC71E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9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10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E0ED1786-8E47-474F-B782-7293C91320A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A7AE8735-1CCC-4AD0-9558-0EF495F11C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01D93303-4F35-466A-80EF-080FACDE07C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56EBE05E-6D09-4C36-9F7B-D381B206C6E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167669D6-360A-4C8F-A821-C32C43604AD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84D60CB3-026A-46BA-9889-9A9C68020EA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B63FC1B6-7CB7-4BFE-90CE-A90DBD31223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64F76E89-5672-4DCE-977F-98DEA86CB62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4EF31FEF-1048-4E88-BDAA-D1D8DEF6C37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67CB5B95-337F-4582-9A6E-1BEABC8E17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9F668957-E78D-44EC-9402-EFB61B388CB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7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B5BFC35E-A1A7-4A0B-8316-952645BB7FA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3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4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FB833128-0321-48A7-9A1B-5E6049C97E2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3"/>
          <p:cNvSpPr/>
          <p:nvPr/>
        </p:nvSpPr>
        <p:spPr>
          <a:xfrm>
            <a:off x="4000680" y="1087560"/>
            <a:ext cx="8191080" cy="5770080"/>
          </a:xfrm>
          <a:custGeom>
            <a:avLst/>
            <a:gdLst>
              <a:gd name="textAreaLeft" fmla="*/ 0 w 8191080"/>
              <a:gd name="textAreaRight" fmla="*/ 8191440 w 8191080"/>
              <a:gd name="textAreaTop" fmla="*/ 0 h 5770080"/>
              <a:gd name="textAreaBottom" fmla="*/ 5770440 h 5770080"/>
            </a:gdLst>
            <a:ahLst/>
            <a:cxnLst/>
            <a:rect l="textAreaLeft" t="textAreaTop" r="textAreaRight" b="textAreaBottom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10" name="Straight Connector 11"/>
          <p:cNvCxnSpPr/>
          <p:nvPr/>
        </p:nvCxnSpPr>
        <p:spPr>
          <a:xfrm>
            <a:off x="406080" y="183600"/>
            <a:ext cx="360" cy="1598400"/>
          </a:xfrm>
          <a:prstGeom prst="straightConnector1">
            <a:avLst/>
          </a:prstGeom>
          <a:ln w="127000" cap="rnd">
            <a:solidFill>
              <a:srgbClr val="2CC3B4"/>
            </a:solidFill>
            <a:prstDash val="dash"/>
          </a:ln>
        </p:spPr>
      </p:cxnSp>
      <p:sp>
        <p:nvSpPr>
          <p:cNvPr id="2" name="Freeform: Shape 13"/>
          <p:cNvSpPr/>
          <p:nvPr/>
        </p:nvSpPr>
        <p:spPr>
          <a:xfrm>
            <a:off x="5292360" y="0"/>
            <a:ext cx="2279520" cy="1267560"/>
          </a:xfrm>
          <a:custGeom>
            <a:avLst/>
            <a:gdLst>
              <a:gd name="textAreaLeft" fmla="*/ 0 w 2279520"/>
              <a:gd name="textAreaRight" fmla="*/ 2279880 w 2279520"/>
              <a:gd name="textAreaTop" fmla="*/ 0 h 1267560"/>
              <a:gd name="textAreaBottom" fmla="*/ 1267920 h 1267560"/>
            </a:gdLst>
            <a:ahLst/>
            <a:cxnLst/>
            <a:rect l="textAreaLeft" t="textAreaTop" r="textAreaRight" b="textAreaBottom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Freeform: Shape 15"/>
          <p:cNvSpPr/>
          <p:nvPr/>
        </p:nvSpPr>
        <p:spPr>
          <a:xfrm>
            <a:off x="10208520" y="0"/>
            <a:ext cx="1134720" cy="477720"/>
          </a:xfrm>
          <a:custGeom>
            <a:avLst/>
            <a:gdLst>
              <a:gd name="textAreaLeft" fmla="*/ 0 w 1134720"/>
              <a:gd name="textAreaRight" fmla="*/ 1135080 w 1134720"/>
              <a:gd name="textAreaTop" fmla="*/ 0 h 477720"/>
              <a:gd name="textAreaBottom" fmla="*/ 478080 h 47772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Oval 17"/>
          <p:cNvSpPr/>
          <p:nvPr/>
        </p:nvSpPr>
        <p:spPr>
          <a:xfrm>
            <a:off x="1568880" y="514800"/>
            <a:ext cx="2392920" cy="23281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Freeform: Shape 19"/>
          <p:cNvSpPr/>
          <p:nvPr/>
        </p:nvSpPr>
        <p:spPr>
          <a:xfrm flipH="1">
            <a:off x="-720" y="2949840"/>
            <a:ext cx="1186200" cy="1771200"/>
          </a:xfrm>
          <a:custGeom>
            <a:avLst/>
            <a:gdLst>
              <a:gd name="textAreaLeft" fmla="*/ -360 w 1186200"/>
              <a:gd name="textAreaRight" fmla="*/ 1186200 w 1186200"/>
              <a:gd name="textAreaTop" fmla="*/ 0 h 1771200"/>
              <a:gd name="textAreaBottom" fmla="*/ 1771560 h 1771200"/>
            </a:gdLst>
            <a:ahLst/>
            <a:cxnLst/>
            <a:rect l="textAreaLeft" t="textAreaTop" r="textAreaRight" b="textAreaBottom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Arc 21"/>
          <p:cNvSpPr/>
          <p:nvPr/>
        </p:nvSpPr>
        <p:spPr>
          <a:xfrm rot="16200000">
            <a:off x="1539720" y="4203720"/>
            <a:ext cx="4083120" cy="4083120"/>
          </a:xfrm>
          <a:prstGeom prst="arc">
            <a:avLst>
              <a:gd name="adj1" fmla="val 16200000"/>
              <a:gd name="adj2" fmla="val 0"/>
            </a:avLst>
          </a:prstGeom>
          <a:noFill/>
          <a:ln w="127000" cap="rnd">
            <a:solidFill>
              <a:srgbClr val="2CC3B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93280" y="2743200"/>
            <a:ext cx="6592320" cy="238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r">
              <a:lnSpc>
                <a:spcPct val="90000"/>
              </a:lnSpc>
              <a:buNone/>
            </a:pPr>
            <a:r>
              <a:rPr lang="en-GB" sz="6000" b="0" strike="noStrike" spc="-1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lang="en-GB" sz="6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body"/>
          </p:nvPr>
        </p:nvSpPr>
        <p:spPr>
          <a:xfrm>
            <a:off x="7901280" y="2727720"/>
            <a:ext cx="4290480" cy="4129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Click icon to add picture</a:t>
            </a: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261480" y="0"/>
            <a:ext cx="3519000" cy="3007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Click icon to add picture</a:t>
            </a:r>
          </a:p>
        </p:txBody>
      </p:sp>
      <p:sp>
        <p:nvSpPr>
          <p:cNvPr id="398" name="Oval 9"/>
          <p:cNvSpPr/>
          <p:nvPr/>
        </p:nvSpPr>
        <p:spPr>
          <a:xfrm>
            <a:off x="10420560" y="1364760"/>
            <a:ext cx="947160" cy="92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Arc 11"/>
          <p:cNvSpPr/>
          <p:nvPr/>
        </p:nvSpPr>
        <p:spPr>
          <a:xfrm rot="4758600" flipV="1">
            <a:off x="6033960" y="-672840"/>
            <a:ext cx="4020840" cy="4020840"/>
          </a:xfrm>
          <a:prstGeom prst="arc">
            <a:avLst>
              <a:gd name="adj1" fmla="val 16200000"/>
              <a:gd name="adj2" fmla="val 20093138"/>
            </a:avLst>
          </a:prstGeom>
          <a:noFill/>
          <a:ln w="127000" cap="rnd">
            <a:solidFill>
              <a:srgbClr val="2CC3B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PlaceHolder 3"/>
          <p:cNvSpPr>
            <a:spLocks noGrp="1"/>
          </p:cNvSpPr>
          <p:nvPr>
            <p:ph type="title"/>
          </p:nvPr>
        </p:nvSpPr>
        <p:spPr>
          <a:xfrm>
            <a:off x="841320" y="365760"/>
            <a:ext cx="5120280" cy="132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403" name="PlaceHolder 6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4224C27-6360-446A-8DBD-3AA185CE4A68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404" name="PlaceHolder 7"/>
          <p:cNvSpPr>
            <a:spLocks noGrp="1"/>
          </p:cNvSpPr>
          <p:nvPr>
            <p:ph type="body"/>
          </p:nvPr>
        </p:nvSpPr>
        <p:spPr>
          <a:xfrm>
            <a:off x="841320" y="1828800"/>
            <a:ext cx="5092920" cy="4352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2286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4572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6858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Oval 9"/>
          <p:cNvSpPr/>
          <p:nvPr/>
        </p:nvSpPr>
        <p:spPr>
          <a:xfrm>
            <a:off x="707400" y="847440"/>
            <a:ext cx="4619520" cy="4619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Freeform: Shape 11"/>
          <p:cNvSpPr/>
          <p:nvPr/>
        </p:nvSpPr>
        <p:spPr>
          <a:xfrm flipH="1">
            <a:off x="530640" y="0"/>
            <a:ext cx="1154880" cy="590760"/>
          </a:xfrm>
          <a:custGeom>
            <a:avLst/>
            <a:gdLst>
              <a:gd name="textAreaLeft" fmla="*/ 360 w 1154880"/>
              <a:gd name="textAreaRight" fmla="*/ 1155600 w 1154880"/>
              <a:gd name="textAreaTop" fmla="*/ 0 h 590760"/>
              <a:gd name="textAreaBottom" fmla="*/ 591120 h 590760"/>
            </a:gdLst>
            <a:ahLst/>
            <a:cxnLst/>
            <a:rect l="textAreaLeft" t="textAreaTop" r="textAreaRight" b="textAreaBottom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Freeform: Shape 13"/>
          <p:cNvSpPr/>
          <p:nvPr/>
        </p:nvSpPr>
        <p:spPr>
          <a:xfrm flipH="1">
            <a:off x="3960720" y="0"/>
            <a:ext cx="1737000" cy="959040"/>
          </a:xfrm>
          <a:custGeom>
            <a:avLst/>
            <a:gdLst>
              <a:gd name="textAreaLeft" fmla="*/ -360 w 1737000"/>
              <a:gd name="textAreaRight" fmla="*/ 1737000 w 1737000"/>
              <a:gd name="textAreaTop" fmla="*/ 0 h 959040"/>
              <a:gd name="textAreaBottom" fmla="*/ 959400 h 959040"/>
            </a:gdLst>
            <a:ahLst/>
            <a:cxn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4" name="Freeform: Shape 15"/>
          <p:cNvSpPr/>
          <p:nvPr/>
        </p:nvSpPr>
        <p:spPr>
          <a:xfrm flipH="1">
            <a:off x="-720" y="2936880"/>
            <a:ext cx="159480" cy="552600"/>
          </a:xfrm>
          <a:custGeom>
            <a:avLst/>
            <a:gdLst>
              <a:gd name="textAreaLeft" fmla="*/ -360 w 159480"/>
              <a:gd name="textAreaRight" fmla="*/ 159480 w 159480"/>
              <a:gd name="textAreaTop" fmla="*/ 0 h 552600"/>
              <a:gd name="textAreaBottom" fmla="*/ 552960 h 552600"/>
            </a:gdLst>
            <a:ahLst/>
            <a:cxnLst/>
            <a:rect l="textAreaLeft" t="textAreaTop" r="textAreaRight" b="textAreaBottom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Freeform: Shape 17"/>
          <p:cNvSpPr/>
          <p:nvPr/>
        </p:nvSpPr>
        <p:spPr>
          <a:xfrm flipH="1">
            <a:off x="0" y="5835600"/>
            <a:ext cx="1548000" cy="1022040"/>
          </a:xfrm>
          <a:custGeom>
            <a:avLst/>
            <a:gdLst>
              <a:gd name="textAreaLeft" fmla="*/ 360 w 1548000"/>
              <a:gd name="textAreaRight" fmla="*/ 1548720 w 1548000"/>
              <a:gd name="textAreaTop" fmla="*/ 0 h 1022040"/>
              <a:gd name="textAreaBottom" fmla="*/ 1022400 h 1022040"/>
            </a:gdLst>
            <a:ahLst/>
            <a:cxnLst/>
            <a:rect l="textAreaLeft" t="textAreaTop" r="textAreaRight" b="textAreaBottom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6" name="Freeform: Shape 19"/>
          <p:cNvSpPr/>
          <p:nvPr/>
        </p:nvSpPr>
        <p:spPr>
          <a:xfrm flipH="1">
            <a:off x="3404880" y="5717880"/>
            <a:ext cx="1771200" cy="1139760"/>
          </a:xfrm>
          <a:custGeom>
            <a:avLst/>
            <a:gdLst>
              <a:gd name="textAreaLeft" fmla="*/ 360 w 1771200"/>
              <a:gd name="textAreaRight" fmla="*/ 1771920 w 1771200"/>
              <a:gd name="textAreaTop" fmla="*/ 0 h 1139760"/>
              <a:gd name="textAreaBottom" fmla="*/ 1140120 h 1139760"/>
            </a:gdLst>
            <a:ahLst/>
            <a:cxnLst/>
            <a:rect l="textAreaLeft" t="textAreaTop" r="textAreaRight" b="textAreaBottom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7" name="Freeform: Shape 21"/>
          <p:cNvSpPr/>
          <p:nvPr/>
        </p:nvSpPr>
        <p:spPr>
          <a:xfrm flipH="1">
            <a:off x="4132080" y="6258600"/>
            <a:ext cx="1565640" cy="599040"/>
          </a:xfrm>
          <a:custGeom>
            <a:avLst/>
            <a:gdLst>
              <a:gd name="textAreaLeft" fmla="*/ -360 w 1565640"/>
              <a:gd name="textAreaRight" fmla="*/ 1565640 w 1565640"/>
              <a:gd name="textAreaTop" fmla="*/ 0 h 599040"/>
              <a:gd name="textAreaBottom" fmla="*/ 599400 h 599040"/>
            </a:gdLst>
            <a:ahLst/>
            <a:cxnLst/>
            <a:rect l="textAreaLeft" t="textAreaTop" r="textAreaRight" b="textAreaBottom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1389960" y="1234440"/>
            <a:ext cx="3236760" cy="4068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dt" idx="25"/>
          </p:nvPr>
        </p:nvSpPr>
        <p:spPr>
          <a:xfrm>
            <a:off x="1682640" y="6356520"/>
            <a:ext cx="154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ftr" idx="26"/>
          </p:nvPr>
        </p:nvSpPr>
        <p:spPr>
          <a:xfrm>
            <a:off x="609912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 type="sldNum" idx="27"/>
          </p:nvPr>
        </p:nvSpPr>
        <p:spPr>
          <a:xfrm>
            <a:off x="10506600" y="6356520"/>
            <a:ext cx="8499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B7F114F-3225-4814-B096-427C80BA186A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452" name="PlaceHolder 5"/>
          <p:cNvSpPr>
            <a:spLocks noGrp="1"/>
          </p:cNvSpPr>
          <p:nvPr>
            <p:ph type="body"/>
          </p:nvPr>
        </p:nvSpPr>
        <p:spPr>
          <a:xfrm>
            <a:off x="6666120" y="2551320"/>
            <a:ext cx="4708800" cy="1755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2286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4572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9"/>
          <p:cNvSpPr/>
          <p:nvPr/>
        </p:nvSpPr>
        <p:spPr>
          <a:xfrm>
            <a:off x="489240" y="1118880"/>
            <a:ext cx="4619520" cy="4619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Arc 11"/>
          <p:cNvSpPr/>
          <p:nvPr/>
        </p:nvSpPr>
        <p:spPr>
          <a:xfrm rot="19809000">
            <a:off x="8683560" y="941040"/>
            <a:ext cx="2987640" cy="2987640"/>
          </a:xfrm>
          <a:prstGeom prst="arc">
            <a:avLst>
              <a:gd name="adj1" fmla="val 15817365"/>
              <a:gd name="adj2" fmla="val 1781380"/>
            </a:avLst>
          </a:prstGeom>
          <a:noFill/>
          <a:ln w="127000" cap="rnd">
            <a:solidFill>
              <a:srgbClr val="2CC3B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Oval 13"/>
          <p:cNvSpPr/>
          <p:nvPr/>
        </p:nvSpPr>
        <p:spPr>
          <a:xfrm>
            <a:off x="910080" y="4781160"/>
            <a:ext cx="545760" cy="5457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70360" y="1398960"/>
            <a:ext cx="3236760" cy="4068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788080" y="1527120"/>
            <a:ext cx="5111280" cy="3931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2286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4572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</p:txBody>
      </p:sp>
      <p:sp>
        <p:nvSpPr>
          <p:cNvPr id="50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277B3B0-9BE2-4B60-9D37-9C686D79F570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783102A-FD2D-4150-B7A4-6E717F86EDF4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93" name="Freeform: Shape 5"/>
          <p:cNvSpPr/>
          <p:nvPr/>
        </p:nvSpPr>
        <p:spPr>
          <a:xfrm rot="16200000">
            <a:off x="-388800" y="4841640"/>
            <a:ext cx="1737000" cy="959040"/>
          </a:xfrm>
          <a:custGeom>
            <a:avLst/>
            <a:gdLst>
              <a:gd name="textAreaLeft" fmla="*/ 0 w 1737000"/>
              <a:gd name="textAreaRight" fmla="*/ 1737360 w 1737000"/>
              <a:gd name="textAreaTop" fmla="*/ 0 h 959040"/>
              <a:gd name="textAreaBottom" fmla="*/ 959400 h 959040"/>
            </a:gdLst>
            <a:ahLst/>
            <a:cxn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Freeform: Shape 6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838080" y="1911240"/>
            <a:ext cx="10515240" cy="3859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329148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329148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453200" y="1681200"/>
            <a:ext cx="329148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4453200" y="2505240"/>
            <a:ext cx="329148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137" name="PlaceHolder 6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138" name="PlaceHolder 7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139" name="PlaceHolder 8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737CFF7-6E52-4188-8C34-DB42D8922404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140" name="Freeform: Shape 9"/>
          <p:cNvSpPr/>
          <p:nvPr/>
        </p:nvSpPr>
        <p:spPr>
          <a:xfrm rot="16200000">
            <a:off x="-388800" y="4841640"/>
            <a:ext cx="1737000" cy="959040"/>
          </a:xfrm>
          <a:custGeom>
            <a:avLst/>
            <a:gdLst>
              <a:gd name="textAreaLeft" fmla="*/ 0 w 1737000"/>
              <a:gd name="textAreaRight" fmla="*/ 1737360 w 1737000"/>
              <a:gd name="textAreaTop" fmla="*/ 0 h 959040"/>
              <a:gd name="textAreaBottom" fmla="*/ 959400 h 959040"/>
            </a:gdLst>
            <a:ahLst/>
            <a:cxn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Freeform: Shape 10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PlaceHolder 9"/>
          <p:cNvSpPr>
            <a:spLocks noGrp="1"/>
          </p:cNvSpPr>
          <p:nvPr>
            <p:ph type="body"/>
          </p:nvPr>
        </p:nvSpPr>
        <p:spPr>
          <a:xfrm>
            <a:off x="8065080" y="1681200"/>
            <a:ext cx="329148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3" name="PlaceHolder 10"/>
          <p:cNvSpPr>
            <a:spLocks noGrp="1"/>
          </p:cNvSpPr>
          <p:nvPr>
            <p:ph type="body"/>
          </p:nvPr>
        </p:nvSpPr>
        <p:spPr>
          <a:xfrm>
            <a:off x="8065080" y="2505240"/>
            <a:ext cx="329148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185" name="PlaceHolder 6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186" name="PlaceHolder 7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187" name="PlaceHolder 8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FB496DD-755E-4E5C-954F-1C1C59ADA830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188" name="Freeform: Shape 9"/>
          <p:cNvSpPr/>
          <p:nvPr/>
        </p:nvSpPr>
        <p:spPr>
          <a:xfrm rot="16200000">
            <a:off x="-388800" y="4841640"/>
            <a:ext cx="1737000" cy="959040"/>
          </a:xfrm>
          <a:custGeom>
            <a:avLst/>
            <a:gdLst>
              <a:gd name="textAreaLeft" fmla="*/ 0 w 1737000"/>
              <a:gd name="textAreaRight" fmla="*/ 1737360 w 1737000"/>
              <a:gd name="textAreaTop" fmla="*/ 0 h 959040"/>
              <a:gd name="textAreaBottom" fmla="*/ 959400 h 959040"/>
            </a:gdLst>
            <a:ahLst/>
            <a:cxn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Freeform: Shape 10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Avenir Next LT Pro"/>
              </a:rPr>
              <a:t>Click icon to add picture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title"/>
          </p:nvPr>
        </p:nvSpPr>
        <p:spPr>
          <a:xfrm>
            <a:off x="3111480" y="370440"/>
            <a:ext cx="5923440" cy="59234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txBody>
          <a:bodyPr lIns="457200" rIns="457200" bIns="2331720"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0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3575160" y="4380120"/>
            <a:ext cx="5037840" cy="712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</p:txBody>
      </p:sp>
      <p:sp>
        <p:nvSpPr>
          <p:cNvPr id="229" name="PlaceHolder 4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FFFFFF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FFFFFF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FFFFFF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FFFFFF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FFFFFF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6A1721B-5C4F-4C06-A65A-E9096640EAF5}" type="slidenum">
              <a:rPr lang="en-GB" sz="1200" b="0" strike="noStrike" spc="-1">
                <a:solidFill>
                  <a:srgbClr val="FFFFFF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270" name="PlaceHolder 3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77B6D81-8ADD-40D4-9949-83FF23A4A64E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273" name="Freeform: Shape 6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Freeform: Shape 7"/>
          <p:cNvSpPr/>
          <p:nvPr/>
        </p:nvSpPr>
        <p:spPr>
          <a:xfrm flipH="1">
            <a:off x="123480" y="5717880"/>
            <a:ext cx="1771200" cy="1139760"/>
          </a:xfrm>
          <a:custGeom>
            <a:avLst/>
            <a:gdLst>
              <a:gd name="textAreaLeft" fmla="*/ 360 w 1771200"/>
              <a:gd name="textAreaRight" fmla="*/ 1771920 w 1771200"/>
              <a:gd name="textAreaTop" fmla="*/ 0 h 1139760"/>
              <a:gd name="textAreaBottom" fmla="*/ 1140120 h 1139760"/>
            </a:gdLst>
            <a:ahLst/>
            <a:cxnLst/>
            <a:rect l="textAreaLeft" t="textAreaTop" r="textAreaRight" b="textAreaBottom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314" name="PlaceHolder 4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316" name="PlaceHolder 6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66D47F0-D4C9-4E1C-A100-EF40E17E151B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317" name="Freeform: Shape 7"/>
          <p:cNvSpPr/>
          <p:nvPr/>
        </p:nvSpPr>
        <p:spPr>
          <a:xfrm rot="16200000">
            <a:off x="-388800" y="4841640"/>
            <a:ext cx="1737000" cy="959040"/>
          </a:xfrm>
          <a:custGeom>
            <a:avLst/>
            <a:gdLst>
              <a:gd name="textAreaLeft" fmla="*/ 0 w 1737000"/>
              <a:gd name="textAreaRight" fmla="*/ 1737360 w 1737000"/>
              <a:gd name="textAreaTop" fmla="*/ 0 h 959040"/>
              <a:gd name="textAreaBottom" fmla="*/ 959400 h 959040"/>
            </a:gdLst>
            <a:ahLst/>
            <a:cxn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Freeform: Shape 8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Oval 6"/>
          <p:cNvSpPr/>
          <p:nvPr/>
        </p:nvSpPr>
        <p:spPr>
          <a:xfrm>
            <a:off x="2815920" y="149040"/>
            <a:ext cx="6559920" cy="6559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Arc 7"/>
          <p:cNvSpPr/>
          <p:nvPr/>
        </p:nvSpPr>
        <p:spPr>
          <a:xfrm rot="9222600" flipV="1">
            <a:off x="2494080" y="-27720"/>
            <a:ext cx="6815880" cy="6815880"/>
          </a:xfrm>
          <a:prstGeom prst="arc">
            <a:avLst>
              <a:gd name="adj1" fmla="val 16200000"/>
              <a:gd name="adj2" fmla="val 20093138"/>
            </a:avLst>
          </a:prstGeom>
          <a:noFill/>
          <a:ln w="127000" cap="rnd">
            <a:solidFill>
              <a:srgbClr val="2CC3B4">
                <a:alpha val="9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Oval 13"/>
          <p:cNvSpPr/>
          <p:nvPr/>
        </p:nvSpPr>
        <p:spPr>
          <a:xfrm>
            <a:off x="8165520" y="5241960"/>
            <a:ext cx="758880" cy="7383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3319200" y="1380600"/>
            <a:ext cx="5559120" cy="251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6000" b="0" strike="noStrike" spc="-1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lang="en-GB" sz="6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3319200" y="4078080"/>
            <a:ext cx="5559120" cy="1535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5093280" y="2743200"/>
            <a:ext cx="6971040" cy="238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5000"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000" b="1" strike="noStrike" spc="-1">
                <a:solidFill>
                  <a:srgbClr val="333333"/>
                </a:solidFill>
                <a:latin typeface="inherit"/>
              </a:rPr>
              <a:t>Impact of the Covid-19 pandemic on provision of acute care in Scotland.</a:t>
            </a:r>
            <a:br>
              <a:rPr sz="4000"/>
            </a:br>
            <a:endParaRPr lang="en-GB" sz="4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subTitle"/>
          </p:nvPr>
        </p:nvSpPr>
        <p:spPr>
          <a:xfrm>
            <a:off x="5093280" y="5221080"/>
            <a:ext cx="6592320" cy="99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 algn="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Avenir Next LT Pro"/>
              </a:rPr>
              <a:t>Emma, Justyna, Tom, Louise</a:t>
            </a:r>
            <a:endParaRPr lang="en-GB" sz="2400" b="0" strike="noStrike" spc="-1">
              <a:latin typeface="Arial"/>
            </a:endParaRPr>
          </a:p>
          <a:p>
            <a:pPr indent="0" algn="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3316440" y="640372"/>
            <a:ext cx="5559120" cy="251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3600" b="0" strike="noStrike" spc="-1" dirty="0">
                <a:solidFill>
                  <a:srgbClr val="FFFFFF"/>
                </a:solidFill>
                <a:latin typeface="Tw Cen MT"/>
              </a:rPr>
              <a:t>How has the Covid-19 pandemic affected provision of acute care in Scotland?</a:t>
            </a:r>
            <a:endParaRPr lang="en-GB" sz="3600" b="0" strike="noStrike" spc="-1" dirty="0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3316440" y="3871251"/>
            <a:ext cx="5559120" cy="1535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spcBef>
                <a:spcPct val="0"/>
              </a:spcBef>
              <a:buNone/>
            </a:pPr>
            <a:r>
              <a:rPr lang="en-GB" sz="3600" spc="-1" dirty="0">
                <a:solidFill>
                  <a:srgbClr val="FFFFFF"/>
                </a:solidFill>
                <a:latin typeface="Tw Cen MT"/>
                <a:ea typeface="+mj-ea"/>
                <a:cs typeface="+mj-cs"/>
              </a:rPr>
              <a:t>To what extent are the ‘winter crises’ reported by the media real?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30FDD98-940B-42DF-B561-9BDD8668A77D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11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533" name="PlaceHolder 2"/>
          <p:cNvSpPr>
            <a:spLocks noGrp="1"/>
          </p:cNvSpPr>
          <p:nvPr>
            <p:ph type="title"/>
          </p:nvPr>
        </p:nvSpPr>
        <p:spPr>
          <a:xfrm>
            <a:off x="83808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Number of Admissions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34" name="Picture 13" descr="A graph of a number of emergency admission&#10;&#10;Description automatically generated"/>
          <p:cNvPicPr/>
          <p:nvPr/>
        </p:nvPicPr>
        <p:blipFill>
          <a:blip r:embed="rId2"/>
          <a:stretch/>
        </p:blipFill>
        <p:spPr>
          <a:xfrm>
            <a:off x="92520" y="1599840"/>
            <a:ext cx="6051240" cy="3733200"/>
          </a:xfrm>
          <a:prstGeom prst="rect">
            <a:avLst/>
          </a:prstGeom>
          <a:ln w="0">
            <a:noFill/>
          </a:ln>
        </p:spPr>
      </p:pic>
      <p:pic>
        <p:nvPicPr>
          <p:cNvPr id="535" name="Picture 19" descr="A graph of a graph with a number of colored squares&#10;&#10;Description automatically generated"/>
          <p:cNvPicPr/>
          <p:nvPr/>
        </p:nvPicPr>
        <p:blipFill>
          <a:blip r:embed="rId3"/>
          <a:stretch/>
        </p:blipFill>
        <p:spPr>
          <a:xfrm>
            <a:off x="6095880" y="1629360"/>
            <a:ext cx="6003360" cy="3703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sldNum" idx="3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F7D131A-190E-43E5-8BFF-9FE13584210B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12</a:t>
            </a:fld>
            <a:endParaRPr lang="en-GB" sz="1200" b="0" strike="noStrike" spc="-1">
              <a:latin typeface="Times New Roman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CE5DFD5F-20AF-F63C-0D2A-EBBD5B1C0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92" y="313328"/>
            <a:ext cx="10102400" cy="62313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sldNum" idx="4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B42C1A1-45EA-4B78-B44B-B65E08C5AD9D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13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title"/>
          </p:nvPr>
        </p:nvSpPr>
        <p:spPr>
          <a:xfrm>
            <a:off x="867240" y="-29160"/>
            <a:ext cx="10515240" cy="1012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 dirty="0">
                <a:solidFill>
                  <a:srgbClr val="000000"/>
                </a:solidFill>
                <a:latin typeface="Tw Cen MT"/>
              </a:rPr>
              <a:t>Length of Stay for Emergency Inpatients</a:t>
            </a:r>
            <a:endParaRPr lang="en-GB" sz="4400" b="0" strike="noStrike" spc="-1" dirty="0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40" name="Picture 6" descr="A graph of covid-19 and age groups&#10;&#10;Description automatically generated"/>
          <p:cNvPicPr/>
          <p:nvPr/>
        </p:nvPicPr>
        <p:blipFill>
          <a:blip r:embed="rId3"/>
          <a:stretch/>
        </p:blipFill>
        <p:spPr>
          <a:xfrm>
            <a:off x="1288440" y="906120"/>
            <a:ext cx="9540360" cy="5886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456058B-E531-41F8-9E04-BA6658677924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14</a:t>
            </a:fld>
            <a:endParaRPr lang="en-GB" sz="1200" b="0" strike="noStrike" spc="-1">
              <a:latin typeface="Times New Roman"/>
            </a:endParaRPr>
          </a:p>
        </p:txBody>
      </p:sp>
      <p:pic>
        <p:nvPicPr>
          <p:cNvPr id="3" name="Picture 2" descr="A graph of different colored rectangles&#10;&#10;Description automatically generated">
            <a:extLst>
              <a:ext uri="{FF2B5EF4-FFF2-40B4-BE49-F238E27FC236}">
                <a16:creationId xmlns:a16="http://schemas.microsoft.com/office/drawing/2014/main" id="{BE73B44E-8BCB-160C-C25F-D2B489DF2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94" y="485812"/>
            <a:ext cx="9811039" cy="60530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Picture 542"/>
          <p:cNvPicPr/>
          <p:nvPr/>
        </p:nvPicPr>
        <p:blipFill>
          <a:blip r:embed="rId2"/>
          <a:stretch/>
        </p:blipFill>
        <p:spPr>
          <a:xfrm>
            <a:off x="228240" y="720000"/>
            <a:ext cx="11651760" cy="2947320"/>
          </a:xfrm>
          <a:prstGeom prst="rect">
            <a:avLst/>
          </a:prstGeom>
          <a:ln w="0">
            <a:noFill/>
          </a:ln>
        </p:spPr>
      </p:pic>
      <p:sp>
        <p:nvSpPr>
          <p:cNvPr id="544" name="Title 2"/>
          <p:cNvSpPr txBox="1"/>
          <p:nvPr/>
        </p:nvSpPr>
        <p:spPr>
          <a:xfrm>
            <a:off x="824760" y="-2451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Bed Availability 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45" name="Picture 544"/>
          <p:cNvPicPr/>
          <p:nvPr/>
        </p:nvPicPr>
        <p:blipFill>
          <a:blip r:embed="rId3"/>
          <a:stretch/>
        </p:blipFill>
        <p:spPr>
          <a:xfrm>
            <a:off x="360000" y="3636000"/>
            <a:ext cx="5220000" cy="3222000"/>
          </a:xfrm>
          <a:prstGeom prst="rect">
            <a:avLst/>
          </a:prstGeom>
          <a:ln w="0">
            <a:noFill/>
          </a:ln>
        </p:spPr>
      </p:pic>
      <p:pic>
        <p:nvPicPr>
          <p:cNvPr id="546" name="Picture 545"/>
          <p:cNvPicPr/>
          <p:nvPr/>
        </p:nvPicPr>
        <p:blipFill>
          <a:blip r:embed="rId4"/>
          <a:stretch/>
        </p:blipFill>
        <p:spPr>
          <a:xfrm>
            <a:off x="6660000" y="3642120"/>
            <a:ext cx="5209920" cy="3215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Picture 546"/>
          <p:cNvPicPr/>
          <p:nvPr/>
        </p:nvPicPr>
        <p:blipFill>
          <a:blip r:embed="rId2"/>
          <a:stretch/>
        </p:blipFill>
        <p:spPr>
          <a:xfrm>
            <a:off x="1260000" y="360000"/>
            <a:ext cx="9583200" cy="5915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-180000" y="2948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What is Driving the Improvement?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49" name="TextBox 548"/>
          <p:cNvSpPr txBox="1"/>
          <p:nvPr/>
        </p:nvSpPr>
        <p:spPr>
          <a:xfrm>
            <a:off x="180000" y="1080000"/>
            <a:ext cx="11700000" cy="46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Exceeding recruitment commitments</a:t>
            </a:r>
            <a:br>
              <a:rPr sz="1800"/>
            </a:b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April 2022 £4.5 million funding recruitment package.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Recurring Scottish Government funding of £1 million targeted at overseas recruitment.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Exceeded commitment to recruit additional health workers in key settings.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Improved staff conditions</a:t>
            </a:r>
            <a:br>
              <a:rPr sz="1800"/>
            </a:b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Invested £12 million to support well-being and further investment is planned. 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Invested in staff, through fair pay, increased training and upskilling opportunities.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Increased investment in training existing and new staff</a:t>
            </a:r>
            <a:br>
              <a:rPr sz="1800"/>
            </a:b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Introduced a number of new bursaries to widen access to careers in health and care.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Established the NHS Scotland Academy which provides a broad range training opportunities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Committed to increase medical undergraduates by 500 places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50" name="Picture 1"/>
          <p:cNvPicPr/>
          <p:nvPr/>
        </p:nvPicPr>
        <p:blipFill>
          <a:blip r:embed="rId2"/>
          <a:stretch/>
        </p:blipFill>
        <p:spPr>
          <a:xfrm>
            <a:off x="10337760" y="360000"/>
            <a:ext cx="1182240" cy="1182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Team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4011264758"/>
              </p:ext>
            </p:extLst>
          </p:nvPr>
        </p:nvGraphicFramePr>
        <p:xfrm>
          <a:off x="393120" y="1463040"/>
          <a:ext cx="11411280" cy="4352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01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4EA6118-E352-4BA1-8B9F-68E235FC56CD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2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1170360" y="1398960"/>
            <a:ext cx="3236760" cy="4068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Tw Cen MT"/>
              </a:rPr>
              <a:t>Summary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/>
          </p:nvPr>
        </p:nvSpPr>
        <p:spPr>
          <a:xfrm>
            <a:off x="5788080" y="1527120"/>
            <a:ext cx="5949360" cy="3931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Introduce the Team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Project brief and our Approach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KPIs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Dashboard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Key findings</a:t>
            </a:r>
          </a:p>
        </p:txBody>
      </p:sp>
      <p:sp>
        <p:nvSpPr>
          <p:cNvPr id="499" name="PlaceHolder 3"/>
          <p:cNvSpPr>
            <a:spLocks noGrp="1"/>
          </p:cNvSpPr>
          <p:nvPr>
            <p:ph type="sldNum" idx="3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08F8C13-67E4-424D-8360-3687C01FA1BA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3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Project Brief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/>
          </p:nvPr>
        </p:nvSpPr>
        <p:spPr>
          <a:xfrm>
            <a:off x="835200" y="1455480"/>
            <a:ext cx="11000520" cy="1468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3500" lnSpcReduction="10000"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To what extent are the ‘winter crises’ reported by the media real?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2. How has the Covid-19 pandemic affected provision of acute care in Scotland?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/>
          </p:nvPr>
        </p:nvSpPr>
        <p:spPr>
          <a:xfrm>
            <a:off x="835200" y="3438000"/>
            <a:ext cx="3291480" cy="1595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GB" sz="2000" b="1" strike="noStrike" spc="-1">
                <a:solidFill>
                  <a:srgbClr val="333333"/>
                </a:solidFill>
                <a:latin typeface="Helvetica Neue"/>
              </a:rPr>
              <a:t>Temporal: </a:t>
            </a:r>
            <a:r>
              <a:rPr lang="en-GB" sz="2000" b="0" strike="noStrike" spc="-1">
                <a:solidFill>
                  <a:srgbClr val="333333"/>
                </a:solidFill>
                <a:latin typeface="Helvetica Neue"/>
              </a:rPr>
              <a:t>How has this issue changed over time? (Is it getting better or worse?)</a:t>
            </a: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05" name="PlaceHolder 4"/>
          <p:cNvSpPr>
            <a:spLocks noGrp="1"/>
          </p:cNvSpPr>
          <p:nvPr>
            <p:ph/>
          </p:nvPr>
        </p:nvSpPr>
        <p:spPr>
          <a:xfrm>
            <a:off x="8218800" y="3438000"/>
            <a:ext cx="3291480" cy="1468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GB" sz="2000" b="1" strike="noStrike" spc="-1">
                <a:solidFill>
                  <a:srgbClr val="333333"/>
                </a:solidFill>
                <a:latin typeface="Helvetica Neue"/>
              </a:rPr>
              <a:t>Demographic: </a:t>
            </a:r>
            <a:r>
              <a:rPr lang="en-GB" sz="2000" b="0" strike="noStrike" spc="-1">
                <a:solidFill>
                  <a:srgbClr val="333333"/>
                </a:solidFill>
                <a:latin typeface="Helvetica Neue"/>
              </a:rPr>
              <a:t>Who is most affected by this issue? (Who should be targeted with efforts?)</a:t>
            </a: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06" name="PlaceHolder 5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1AA42E2-F2EE-43F7-A3C2-A6B030D19156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4</a:t>
            </a:fld>
            <a:endParaRPr lang="en-GB" sz="1200" b="0" strike="noStrike" spc="-1">
              <a:latin typeface="Times New Roman"/>
            </a:endParaRPr>
          </a:p>
        </p:txBody>
      </p:sp>
      <p:pic>
        <p:nvPicPr>
          <p:cNvPr id="507" name="Picture 11"/>
          <p:cNvPicPr/>
          <p:nvPr/>
        </p:nvPicPr>
        <p:blipFill>
          <a:blip r:embed="rId3"/>
          <a:stretch/>
        </p:blipFill>
        <p:spPr>
          <a:xfrm>
            <a:off x="8610480" y="198360"/>
            <a:ext cx="1182240" cy="1182240"/>
          </a:xfrm>
          <a:prstGeom prst="rect">
            <a:avLst/>
          </a:prstGeom>
          <a:ln w="0">
            <a:noFill/>
          </a:ln>
        </p:spPr>
      </p:pic>
      <p:sp>
        <p:nvSpPr>
          <p:cNvPr id="508" name="PlaceHolder 6"/>
          <p:cNvSpPr>
            <a:spLocks noGrp="1"/>
          </p:cNvSpPr>
          <p:nvPr>
            <p:ph/>
          </p:nvPr>
        </p:nvSpPr>
        <p:spPr>
          <a:xfrm>
            <a:off x="4590000" y="3428640"/>
            <a:ext cx="3291480" cy="1595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GB" sz="2000" b="1" strike="noStrike" spc="-1">
                <a:solidFill>
                  <a:srgbClr val="333333"/>
                </a:solidFill>
                <a:latin typeface="Helvetica Neue"/>
              </a:rPr>
              <a:t>Geographic: </a:t>
            </a:r>
            <a:r>
              <a:rPr lang="en-GB" sz="2000" b="0" strike="noStrike" spc="-1">
                <a:solidFill>
                  <a:srgbClr val="333333"/>
                </a:solidFill>
                <a:latin typeface="Helvetica Neue"/>
              </a:rPr>
              <a:t>How does this issue differ between areas in Scotland? (Where should efforts be focussed?)</a:t>
            </a: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Data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/>
          </p:nvPr>
        </p:nvSpPr>
        <p:spPr>
          <a:xfrm>
            <a:off x="836640" y="1583640"/>
            <a:ext cx="10714320" cy="4695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2500" lnSpcReduction="200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Hospital Activity by Speciality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Hospital Activity and Patient Demographics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Hospital Activity and Deprivation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Hospitalisations due to Covid 19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A&amp;E attendances and performance data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Quarterly Hospital Beds Information - Datasets - Scottish Health and Social Care Open Data - nhs.scot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Delayed discharge data</a:t>
            </a:r>
          </a:p>
        </p:txBody>
      </p:sp>
      <p:sp>
        <p:nvSpPr>
          <p:cNvPr id="511" name="PlaceHolder 3"/>
          <p:cNvSpPr>
            <a:spLocks noGrp="1"/>
          </p:cNvSpPr>
          <p:nvPr>
            <p:ph type="sldNum" idx="3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654D5A9-A8EB-4EA5-A26D-348D932AD806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5</a:t>
            </a:fld>
            <a:endParaRPr lang="en-GB" sz="1200" b="0" strike="noStrike" spc="-1">
              <a:latin typeface="Times New Roman"/>
            </a:endParaRPr>
          </a:p>
        </p:txBody>
      </p:sp>
      <p:pic>
        <p:nvPicPr>
          <p:cNvPr id="512" name="Picture 7"/>
          <p:cNvPicPr/>
          <p:nvPr/>
        </p:nvPicPr>
        <p:blipFill>
          <a:blip r:embed="rId3"/>
          <a:stretch/>
        </p:blipFill>
        <p:spPr>
          <a:xfrm>
            <a:off x="8088120" y="525960"/>
            <a:ext cx="2943360" cy="1175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icture Placeholder 5" descr="boy playing in playground in front of apartment building&#10;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3111480" y="370440"/>
            <a:ext cx="5923440" cy="59234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txBody>
          <a:bodyPr lIns="457200" rIns="457200" bIns="2331720"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000" b="0" strike="noStrike" spc="-1">
                <a:solidFill>
                  <a:srgbClr val="000000"/>
                </a:solidFill>
                <a:latin typeface="Tw Cen MT"/>
              </a:rPr>
              <a:t>The way to get started is to quit talking and begin doing.</a:t>
            </a:r>
            <a:endParaRPr lang="en-GB" sz="4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/>
          </p:nvPr>
        </p:nvSpPr>
        <p:spPr>
          <a:xfrm>
            <a:off x="3575160" y="4380120"/>
            <a:ext cx="5037840" cy="712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Walt Disney</a:t>
            </a: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16" name="Arc 13"/>
          <p:cNvSpPr/>
          <p:nvPr/>
        </p:nvSpPr>
        <p:spPr>
          <a:xfrm rot="9366600" flipV="1">
            <a:off x="2607480" y="9000"/>
            <a:ext cx="6815880" cy="6815520"/>
          </a:xfrm>
          <a:prstGeom prst="arc">
            <a:avLst>
              <a:gd name="adj1" fmla="val 16200000"/>
              <a:gd name="adj2" fmla="val 20401595"/>
            </a:avLst>
          </a:prstGeom>
          <a:noFill/>
          <a:ln w="127000" cap="rnd">
            <a:solidFill>
              <a:srgbClr val="2CC3B4">
                <a:alpha val="9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Oval 15"/>
          <p:cNvSpPr/>
          <p:nvPr/>
        </p:nvSpPr>
        <p:spPr>
          <a:xfrm>
            <a:off x="8153280" y="4609800"/>
            <a:ext cx="872640" cy="848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761694B-1CA8-4119-A1E2-828493389A19}" type="slidenum">
              <a:rPr lang="en-GB" sz="1200" b="0" strike="noStrike" spc="-1">
                <a:solidFill>
                  <a:srgbClr val="FFFFFF"/>
                </a:solidFill>
                <a:latin typeface="Calibri"/>
              </a:rPr>
              <a:t>6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Project Timeline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3597524835"/>
              </p:ext>
            </p:extLst>
          </p:nvPr>
        </p:nvGraphicFramePr>
        <p:xfrm>
          <a:off x="998280" y="1626840"/>
          <a:ext cx="10195200" cy="367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20" name="PlaceHolder 2"/>
          <p:cNvSpPr>
            <a:spLocks noGrp="1"/>
          </p:cNvSpPr>
          <p:nvPr>
            <p:ph type="sldNum" idx="3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703FC13-C611-40F4-9DA7-978602B139BD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7</a:t>
            </a:fld>
            <a:endParaRPr lang="en-GB" sz="1200" b="0" strike="noStrike" spc="-1">
              <a:latin typeface="Times New Roman"/>
            </a:endParaRPr>
          </a:p>
        </p:txBody>
      </p:sp>
      <p:pic>
        <p:nvPicPr>
          <p:cNvPr id="521" name="Picture 2"/>
          <p:cNvPicPr/>
          <p:nvPr/>
        </p:nvPicPr>
        <p:blipFill>
          <a:blip r:embed="rId8"/>
          <a:stretch/>
        </p:blipFill>
        <p:spPr>
          <a:xfrm>
            <a:off x="2207520" y="4932720"/>
            <a:ext cx="2433240" cy="1824840"/>
          </a:xfrm>
          <a:prstGeom prst="rect">
            <a:avLst/>
          </a:prstGeom>
          <a:ln w="0">
            <a:noFill/>
          </a:ln>
        </p:spPr>
      </p:pic>
      <p:pic>
        <p:nvPicPr>
          <p:cNvPr id="522" name="Picture 7"/>
          <p:cNvPicPr/>
          <p:nvPr/>
        </p:nvPicPr>
        <p:blipFill>
          <a:blip r:embed="rId9"/>
          <a:stretch/>
        </p:blipFill>
        <p:spPr>
          <a:xfrm>
            <a:off x="4598640" y="5118840"/>
            <a:ext cx="1623600" cy="911160"/>
          </a:xfrm>
          <a:prstGeom prst="rect">
            <a:avLst/>
          </a:prstGeom>
          <a:ln w="0">
            <a:noFill/>
          </a:ln>
        </p:spPr>
      </p:pic>
      <p:pic>
        <p:nvPicPr>
          <p:cNvPr id="523" name="Picture 8"/>
          <p:cNvPicPr/>
          <p:nvPr/>
        </p:nvPicPr>
        <p:blipFill>
          <a:blip r:embed="rId10"/>
          <a:stretch/>
        </p:blipFill>
        <p:spPr>
          <a:xfrm>
            <a:off x="8214840" y="4922280"/>
            <a:ext cx="2233440" cy="1788480"/>
          </a:xfrm>
          <a:prstGeom prst="rect">
            <a:avLst/>
          </a:prstGeom>
          <a:ln w="0">
            <a:noFill/>
          </a:ln>
        </p:spPr>
      </p:pic>
      <p:pic>
        <p:nvPicPr>
          <p:cNvPr id="524" name="Picture 9"/>
          <p:cNvPicPr/>
          <p:nvPr/>
        </p:nvPicPr>
        <p:blipFill>
          <a:blip r:embed="rId11"/>
          <a:stretch/>
        </p:blipFill>
        <p:spPr>
          <a:xfrm>
            <a:off x="6722640" y="5284440"/>
            <a:ext cx="1187280" cy="753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1" strike="noStrike" spc="-1">
                <a:solidFill>
                  <a:srgbClr val="000000"/>
                </a:solidFill>
                <a:latin typeface="Tw Cen MT"/>
              </a:rPr>
              <a:t>K</a:t>
            </a: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ey </a:t>
            </a:r>
            <a:r>
              <a:rPr lang="en-GB" sz="4400" b="1" strike="noStrike" spc="-1">
                <a:solidFill>
                  <a:srgbClr val="000000"/>
                </a:solidFill>
                <a:latin typeface="Tw Cen MT"/>
              </a:rPr>
              <a:t>P</a:t>
            </a: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erformance </a:t>
            </a:r>
            <a:r>
              <a:rPr lang="en-GB" sz="4400" b="1" strike="noStrike" spc="-1">
                <a:solidFill>
                  <a:srgbClr val="000000"/>
                </a:solidFill>
                <a:latin typeface="Tw Cen MT"/>
              </a:rPr>
              <a:t>I</a:t>
            </a: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ndicators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Hospital Admissions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Length of hospital stay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Hospital beds availability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27" name="Picture Placeholder 16" descr="A group of people outside of a hospital&#10;&#10;Description automatically generated"/>
          <p:cNvPicPr/>
          <p:nvPr/>
        </p:nvPicPr>
        <p:blipFill>
          <a:blip r:embed="rId3"/>
          <a:stretch/>
        </p:blipFill>
        <p:spPr>
          <a:xfrm>
            <a:off x="6305400" y="2496240"/>
            <a:ext cx="5181120" cy="3238200"/>
          </a:xfrm>
          <a:prstGeom prst="rect">
            <a:avLst/>
          </a:prstGeom>
          <a:ln w="0">
            <a:noFill/>
          </a:ln>
        </p:spPr>
      </p:pic>
      <p:sp>
        <p:nvSpPr>
          <p:cNvPr id="528" name="PlaceHolder 3"/>
          <p:cNvSpPr>
            <a:spLocks noGrp="1"/>
          </p:cNvSpPr>
          <p:nvPr>
            <p:ph type="sldNum" idx="3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indent="0" algn="r"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fld id="{E43A1449-2920-43AE-988B-8BF2750BA3E7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8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3319200" y="1380600"/>
            <a:ext cx="5559120" cy="251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6000" b="0" strike="noStrike" spc="-1">
                <a:solidFill>
                  <a:srgbClr val="FFFFFF"/>
                </a:solidFill>
                <a:latin typeface="Tw Cen MT"/>
              </a:rPr>
              <a:t>Dashboard</a:t>
            </a:r>
            <a:endParaRPr lang="en-GB" sz="60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{B4C958CF-0C59-409C-B2EE-0B97AFF51F89}tf78504181_win32</Template>
  <TotalTime>499</TotalTime>
  <Words>505</Words>
  <Application>Microsoft Office PowerPoint</Application>
  <PresentationFormat>Widescreen</PresentationFormat>
  <Paragraphs>104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17</vt:i4>
      </vt:variant>
    </vt:vector>
  </HeadingPairs>
  <TitlesOfParts>
    <vt:vector size="38" baseType="lpstr">
      <vt:lpstr>Arial</vt:lpstr>
      <vt:lpstr>Avenir Next LT Pro</vt:lpstr>
      <vt:lpstr>Calibri</vt:lpstr>
      <vt:lpstr>Helvetica Neue</vt:lpstr>
      <vt:lpstr>inherit</vt:lpstr>
      <vt:lpstr>Symbol</vt:lpstr>
      <vt:lpstr>Times New Roman</vt:lpstr>
      <vt:lpstr>Titillium Web</vt:lpstr>
      <vt:lpstr>Tw Cen MT</vt:lpstr>
      <vt:lpstr>Wingdings</vt:lpstr>
      <vt:lpstr>ShapesVTI</vt:lpstr>
      <vt:lpstr>ShapesVTI</vt:lpstr>
      <vt:lpstr>ShapesVTI</vt:lpstr>
      <vt:lpstr>ShapesVTI</vt:lpstr>
      <vt:lpstr>ShapesVTI</vt:lpstr>
      <vt:lpstr>ShapesVTI</vt:lpstr>
      <vt:lpstr>ShapesVTI</vt:lpstr>
      <vt:lpstr>ShapesVTI</vt:lpstr>
      <vt:lpstr>ShapesVTI</vt:lpstr>
      <vt:lpstr>ShapesVTI</vt:lpstr>
      <vt:lpstr>ShapesVTI</vt:lpstr>
      <vt:lpstr>Impact of the Covid-19 pandemic on provision of acute care in Scotland. </vt:lpstr>
      <vt:lpstr>Team</vt:lpstr>
      <vt:lpstr>Summary</vt:lpstr>
      <vt:lpstr>Project Brief</vt:lpstr>
      <vt:lpstr>Data</vt:lpstr>
      <vt:lpstr>The way to get started is to quit talking and begin doing.</vt:lpstr>
      <vt:lpstr>Project Timeline</vt:lpstr>
      <vt:lpstr>Key Performance Indicators</vt:lpstr>
      <vt:lpstr>Dashboard</vt:lpstr>
      <vt:lpstr>How has the Covid-19 pandemic affected provision of acute care in Scotland?</vt:lpstr>
      <vt:lpstr>Number of Admissions</vt:lpstr>
      <vt:lpstr>PowerPoint Presentation</vt:lpstr>
      <vt:lpstr>Length of Stay for Emergency Inpatients</vt:lpstr>
      <vt:lpstr>PowerPoint Presentation</vt:lpstr>
      <vt:lpstr>PowerPoint Presentation</vt:lpstr>
      <vt:lpstr>PowerPoint Presentation</vt:lpstr>
      <vt:lpstr>What is Driving the Improvement?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has the Covid-19 pandemic affected provision of acute care in Scotland?</dc:title>
  <dc:subject/>
  <dc:creator>Justyna Rosiak</dc:creator>
  <dc:description/>
  <cp:lastModifiedBy>Menzies, Emma (emma.menzies@uni-graz.at)</cp:lastModifiedBy>
  <cp:revision>8</cp:revision>
  <dcterms:created xsi:type="dcterms:W3CDTF">2023-07-12T13:16:47Z</dcterms:created>
  <dcterms:modified xsi:type="dcterms:W3CDTF">2023-07-14T08:15:32Z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14</vt:i4>
  </property>
  <property fmtid="{D5CDD505-2E9C-101B-9397-08002B2CF9AE}" pid="4" name="PresentationFormat">
    <vt:lpwstr>Widescreen</vt:lpwstr>
  </property>
  <property fmtid="{D5CDD505-2E9C-101B-9397-08002B2CF9AE}" pid="5" name="Slides">
    <vt:i4>16</vt:i4>
  </property>
</Properties>
</file>